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16" autoAdjust="0"/>
    <p:restoredTop sz="93537" autoAdjust="0"/>
  </p:normalViewPr>
  <p:slideViewPr>
    <p:cSldViewPr snapToGrid="0" showGuides="1">
      <p:cViewPr>
        <p:scale>
          <a:sx n="150" d="100"/>
          <a:sy n="150" d="100"/>
        </p:scale>
        <p:origin x="1098" y="-2424"/>
      </p:cViewPr>
      <p:guideLst>
        <p:guide orient="horz" pos="3120"/>
        <p:guide pos="21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jpg>
</file>

<file path=ppt/media/image11.jpeg>
</file>

<file path=ppt/media/image12.jpeg>
</file>

<file path=ppt/media/image13.jpeg>
</file>

<file path=ppt/media/image14.png>
</file>

<file path=ppt/media/image15.png>
</file>

<file path=ppt/media/image16.svg>
</file>

<file path=ppt/media/image17.png>
</file>

<file path=ppt/media/image18.jpeg>
</file>

<file path=ppt/media/image19.jpeg>
</file>

<file path=ppt/media/image2.svg>
</file>

<file path=ppt/media/image20.jpeg>
</file>

<file path=ppt/media/image21.jpeg>
</file>

<file path=ppt/media/image22.jp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G>
</file>

<file path=ppt/media/image34.JPG>
</file>

<file path=ppt/media/image35.JPG>
</file>

<file path=ppt/media/image36.JPG>
</file>

<file path=ppt/media/image37.JPG>
</file>

<file path=ppt/media/image4.sv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4AC2B-6571-4F07-88C9-75AE6457351F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52C703-5215-46B4-BA39-7A23BDE9B5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29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52C703-5215-46B4-BA39-7A23BDE9B5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088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52C703-5215-46B4-BA39-7A23BDE9B5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971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79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254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091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663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328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305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04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55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10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80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07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F0D54-A3F5-45A6-BCFF-9063DDA0FEE8}" type="datetimeFigureOut">
              <a:rPr lang="en-US" smtClean="0"/>
              <a:t>2023-08-07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79849-B9BB-424B-9203-3D8B987E4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44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5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13" Type="http://schemas.openxmlformats.org/officeDocument/2006/relationships/image" Target="../media/image33.JPG"/><Relationship Id="rId3" Type="http://schemas.openxmlformats.org/officeDocument/2006/relationships/image" Target="../media/image23.jpeg"/><Relationship Id="rId7" Type="http://schemas.openxmlformats.org/officeDocument/2006/relationships/image" Target="../media/image27.jpeg"/><Relationship Id="rId12" Type="http://schemas.openxmlformats.org/officeDocument/2006/relationships/image" Target="../media/image32.jpeg"/><Relationship Id="rId17" Type="http://schemas.openxmlformats.org/officeDocument/2006/relationships/image" Target="../media/image37.JP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3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11" Type="http://schemas.openxmlformats.org/officeDocument/2006/relationships/image" Target="../media/image31.jpeg"/><Relationship Id="rId5" Type="http://schemas.openxmlformats.org/officeDocument/2006/relationships/image" Target="../media/image25.jpeg"/><Relationship Id="rId15" Type="http://schemas.openxmlformats.org/officeDocument/2006/relationships/image" Target="../media/image35.JPG"/><Relationship Id="rId10" Type="http://schemas.openxmlformats.org/officeDocument/2006/relationships/image" Target="../media/image30.jpeg"/><Relationship Id="rId4" Type="http://schemas.openxmlformats.org/officeDocument/2006/relationships/image" Target="../media/image24.jpeg"/><Relationship Id="rId9" Type="http://schemas.openxmlformats.org/officeDocument/2006/relationships/image" Target="../media/image29.jpeg"/><Relationship Id="rId14" Type="http://schemas.openxmlformats.org/officeDocument/2006/relationships/image" Target="../media/image34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82F8C90-95FB-F85C-0920-DA3A19B94C87}"/>
              </a:ext>
            </a:extLst>
          </p:cNvPr>
          <p:cNvGrpSpPr/>
          <p:nvPr/>
        </p:nvGrpSpPr>
        <p:grpSpPr>
          <a:xfrm>
            <a:off x="-1088510" y="1209189"/>
            <a:ext cx="6147615" cy="1179825"/>
            <a:chOff x="2707015" y="-1673949"/>
            <a:chExt cx="3819645" cy="733052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31AD780-350D-68C5-C582-E29F68ADEE15}"/>
                </a:ext>
              </a:extLst>
            </p:cNvPr>
            <p:cNvSpPr/>
            <p:nvPr/>
          </p:nvSpPr>
          <p:spPr>
            <a:xfrm>
              <a:off x="2707015" y="-1610671"/>
              <a:ext cx="3819645" cy="606489"/>
            </a:xfrm>
            <a:prstGeom prst="roundRect">
              <a:avLst>
                <a:gd name="adj" fmla="val 12983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600" dirty="0">
                <a:latin typeface="Calibri (Body)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8B3F42D-940C-F4B3-8A78-EDD765CF1853}"/>
                </a:ext>
              </a:extLst>
            </p:cNvPr>
            <p:cNvGrpSpPr/>
            <p:nvPr/>
          </p:nvGrpSpPr>
          <p:grpSpPr>
            <a:xfrm>
              <a:off x="2726739" y="-1673949"/>
              <a:ext cx="3799921" cy="733052"/>
              <a:chOff x="2726739" y="-1673949"/>
              <a:chExt cx="3799921" cy="733052"/>
            </a:xfrm>
          </p:grpSpPr>
          <p:pic>
            <p:nvPicPr>
              <p:cNvPr id="12" name="Graphic 11" descr="Wave with solid fill">
                <a:extLst>
                  <a:ext uri="{FF2B5EF4-FFF2-40B4-BE49-F238E27FC236}">
                    <a16:creationId xmlns:a16="http://schemas.microsoft.com/office/drawing/2014/main" id="{E6E42F59-A23A-30F9-A039-B1C40FD47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726739" y="-1673949"/>
                <a:ext cx="782167" cy="733052"/>
              </a:xfrm>
              <a:prstGeom prst="rect">
                <a:avLst/>
              </a:prstGeom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4A80ABA-EAA6-801B-72FF-07823592B6E2}"/>
                  </a:ext>
                </a:extLst>
              </p:cNvPr>
              <p:cNvSpPr txBox="1"/>
              <p:nvPr/>
            </p:nvSpPr>
            <p:spPr>
              <a:xfrm>
                <a:off x="3404001" y="-1551512"/>
                <a:ext cx="3122659" cy="4993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4622" b="1" dirty="0">
                    <a:latin typeface="Calibri (Body)"/>
                  </a:rPr>
                  <a:t>Ocean Acidification</a:t>
                </a:r>
              </a:p>
            </p:txBody>
          </p:sp>
          <p:pic>
            <p:nvPicPr>
              <p:cNvPr id="14" name="Graphic 13" descr="Bubbles with solid fill">
                <a:extLst>
                  <a:ext uri="{FF2B5EF4-FFF2-40B4-BE49-F238E27FC236}">
                    <a16:creationId xmlns:a16="http://schemas.microsoft.com/office/drawing/2014/main" id="{497ADF07-ADA7-7581-A44E-2FF97AA988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868116" y="-1464509"/>
                <a:ext cx="335216" cy="314167"/>
              </a:xfrm>
              <a:prstGeom prst="rect">
                <a:avLst/>
              </a:prstGeom>
            </p:spPr>
          </p:pic>
        </p:grp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C30176E0-3D73-3AFD-485B-4D5740A9A6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93697" y="1197738"/>
            <a:ext cx="3165902" cy="1799121"/>
          </a:xfrm>
          <a:prstGeom prst="rect">
            <a:avLst/>
          </a:prstGeom>
          <a:effectLst>
            <a:glow rad="63500">
              <a:schemeClr val="bg1"/>
            </a:glow>
          </a:effectLst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F0AFFDD-5FD8-8472-5702-1334402BC8B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-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755"/>
          <a:stretch/>
        </p:blipFill>
        <p:spPr>
          <a:xfrm>
            <a:off x="-3294128" y="1197738"/>
            <a:ext cx="1559032" cy="1799121"/>
          </a:xfrm>
          <a:prstGeom prst="rect">
            <a:avLst/>
          </a:prstGeom>
          <a:effectLst/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38FBAE04-32C6-A1AB-345F-6A8252F977E5}"/>
              </a:ext>
            </a:extLst>
          </p:cNvPr>
          <p:cNvGrpSpPr/>
          <p:nvPr/>
        </p:nvGrpSpPr>
        <p:grpSpPr>
          <a:xfrm>
            <a:off x="4959863" y="5492"/>
            <a:ext cx="6791834" cy="7461683"/>
            <a:chOff x="8325845" y="2654287"/>
            <a:chExt cx="3611885" cy="3968110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C46746F-C0DE-CF7C-447C-A3E8368ACB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rightnessContrast bright="18000" contrast="1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822" t="16666" r="1279" b="11471"/>
            <a:stretch/>
          </p:blipFill>
          <p:spPr>
            <a:xfrm rot="18254450">
              <a:off x="8455292" y="3264026"/>
              <a:ext cx="3352990" cy="335299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</p:pic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D2350A24-93E6-7E5D-8D3E-4463F85DD6B0}"/>
                </a:ext>
              </a:extLst>
            </p:cNvPr>
            <p:cNvGrpSpPr/>
            <p:nvPr/>
          </p:nvGrpSpPr>
          <p:grpSpPr>
            <a:xfrm>
              <a:off x="9214557" y="4984014"/>
              <a:ext cx="181407" cy="137044"/>
              <a:chOff x="5791278" y="2706723"/>
              <a:chExt cx="422920" cy="319496"/>
            </a:xfrm>
          </p:grpSpPr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CF694E5A-B279-0D8D-A7B7-7ED1502DCA16}"/>
                  </a:ext>
                </a:extLst>
              </p:cNvPr>
              <p:cNvCxnSpPr/>
              <p:nvPr/>
            </p:nvCxnSpPr>
            <p:spPr>
              <a:xfrm>
                <a:off x="5805182" y="2708755"/>
                <a:ext cx="409016" cy="315432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B268B29-D4CB-58FC-E571-7C5F2EF3B7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91278" y="2706723"/>
                <a:ext cx="422920" cy="319496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55C0A8B-0A44-3768-7B1A-4F79698490F7}"/>
                </a:ext>
              </a:extLst>
            </p:cNvPr>
            <p:cNvGrpSpPr/>
            <p:nvPr/>
          </p:nvGrpSpPr>
          <p:grpSpPr>
            <a:xfrm>
              <a:off x="9661538" y="4956454"/>
              <a:ext cx="181407" cy="137044"/>
              <a:chOff x="5791278" y="2706723"/>
              <a:chExt cx="422920" cy="319496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1AAFE341-10B8-8C7F-0712-2C86A3030C0A}"/>
                  </a:ext>
                </a:extLst>
              </p:cNvPr>
              <p:cNvCxnSpPr/>
              <p:nvPr/>
            </p:nvCxnSpPr>
            <p:spPr>
              <a:xfrm>
                <a:off x="5805182" y="2708755"/>
                <a:ext cx="409016" cy="315432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C04D5F65-5060-A0C2-7601-52CBBADA264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91278" y="2706723"/>
                <a:ext cx="422920" cy="319496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BA6D467-F02C-4135-956C-44911D4C5B79}"/>
                </a:ext>
              </a:extLst>
            </p:cNvPr>
            <p:cNvGrpSpPr/>
            <p:nvPr/>
          </p:nvGrpSpPr>
          <p:grpSpPr>
            <a:xfrm>
              <a:off x="10041083" y="4967554"/>
              <a:ext cx="181407" cy="137044"/>
              <a:chOff x="5791278" y="2706723"/>
              <a:chExt cx="422920" cy="319496"/>
            </a:xfrm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292FD7B-E137-73C5-026E-49C2D85BDE8F}"/>
                  </a:ext>
                </a:extLst>
              </p:cNvPr>
              <p:cNvCxnSpPr/>
              <p:nvPr/>
            </p:nvCxnSpPr>
            <p:spPr>
              <a:xfrm>
                <a:off x="5805182" y="2708755"/>
                <a:ext cx="409016" cy="315432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20EC9142-4BC6-89C6-AEBC-992E52AF81F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91278" y="2706723"/>
                <a:ext cx="422920" cy="319496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FC9616C-FE7D-6CF0-3BDE-534AFE83F82F}"/>
                </a:ext>
              </a:extLst>
            </p:cNvPr>
            <p:cNvGrpSpPr/>
            <p:nvPr/>
          </p:nvGrpSpPr>
          <p:grpSpPr>
            <a:xfrm>
              <a:off x="10614303" y="4935725"/>
              <a:ext cx="181407" cy="137044"/>
              <a:chOff x="5791278" y="2706723"/>
              <a:chExt cx="422920" cy="319496"/>
            </a:xfrm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FC79B031-028A-C35A-8F84-41151AB548D4}"/>
                  </a:ext>
                </a:extLst>
              </p:cNvPr>
              <p:cNvCxnSpPr/>
              <p:nvPr/>
            </p:nvCxnSpPr>
            <p:spPr>
              <a:xfrm>
                <a:off x="5805182" y="2708755"/>
                <a:ext cx="409016" cy="315432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EE4D5D2-0B88-C6EF-5A27-933501787C8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91278" y="2706723"/>
                <a:ext cx="422920" cy="319496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734D6A2-CB50-536B-435C-A461435F5361}"/>
                </a:ext>
              </a:extLst>
            </p:cNvPr>
            <p:cNvSpPr txBox="1"/>
            <p:nvPr/>
          </p:nvSpPr>
          <p:spPr>
            <a:xfrm>
              <a:off x="8325845" y="6124075"/>
              <a:ext cx="3611885" cy="4983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67" dirty="0">
                  <a:latin typeface="Helvetica" panose="020B0604020202020204" pitchFamily="34" charset="0"/>
                  <a:cs typeface="Helvetica" panose="020B0604020202020204" pitchFamily="34" charset="0"/>
                </a:rPr>
                <a:t>n = 3 (3 control &amp; 3 acidified) </a:t>
              </a:r>
              <a:r>
                <a:rPr lang="en-US" sz="2022" u="sng" dirty="0">
                  <a:latin typeface="Helvetica" panose="020B0604020202020204" pitchFamily="34" charset="0"/>
                  <a:cs typeface="Helvetica" panose="020B0604020202020204" pitchFamily="34" charset="0"/>
                </a:rPr>
                <a:t>randomly selected</a:t>
              </a:r>
              <a:endParaRPr lang="en-US" sz="3467" u="sng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D3C933C0-7BF9-B884-FE0C-EF69E2876E3E}"/>
                </a:ext>
              </a:extLst>
            </p:cNvPr>
            <p:cNvGrpSpPr/>
            <p:nvPr/>
          </p:nvGrpSpPr>
          <p:grpSpPr>
            <a:xfrm>
              <a:off x="8806964" y="2654287"/>
              <a:ext cx="1341239" cy="2415457"/>
              <a:chOff x="3374247" y="2396899"/>
              <a:chExt cx="982973" cy="1770251"/>
            </a:xfrm>
          </p:grpSpPr>
          <p:sp>
            <p:nvSpPr>
              <p:cNvPr id="39" name="Flowchart: Off-page Connector 38">
                <a:extLst>
                  <a:ext uri="{FF2B5EF4-FFF2-40B4-BE49-F238E27FC236}">
                    <a16:creationId xmlns:a16="http://schemas.microsoft.com/office/drawing/2014/main" id="{4183CECF-D316-B349-C9F9-82C155BAA4A5}"/>
                  </a:ext>
                </a:extLst>
              </p:cNvPr>
              <p:cNvSpPr/>
              <p:nvPr/>
            </p:nvSpPr>
            <p:spPr>
              <a:xfrm>
                <a:off x="3744373" y="2704733"/>
                <a:ext cx="65397" cy="1402809"/>
              </a:xfrm>
              <a:prstGeom prst="flowChartOffpageConnector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600"/>
              </a:p>
            </p:txBody>
          </p:sp>
          <p:sp>
            <p:nvSpPr>
              <p:cNvPr id="40" name="Flowchart: Off-page Connector 39">
                <a:extLst>
                  <a:ext uri="{FF2B5EF4-FFF2-40B4-BE49-F238E27FC236}">
                    <a16:creationId xmlns:a16="http://schemas.microsoft.com/office/drawing/2014/main" id="{4F201D8F-11B6-7F22-A1B3-0282EC4FFE3E}"/>
                  </a:ext>
                </a:extLst>
              </p:cNvPr>
              <p:cNvSpPr/>
              <p:nvPr/>
            </p:nvSpPr>
            <p:spPr>
              <a:xfrm rot="21143648">
                <a:off x="3608726" y="2724105"/>
                <a:ext cx="70728" cy="1405815"/>
              </a:xfrm>
              <a:prstGeom prst="flowChartOffpageConnector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600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106C3C4-12E9-9CA7-B08C-6412E470D3F4}"/>
                  </a:ext>
                </a:extLst>
              </p:cNvPr>
              <p:cNvSpPr txBox="1"/>
              <p:nvPr/>
            </p:nvSpPr>
            <p:spPr>
              <a:xfrm rot="15805358">
                <a:off x="3389267" y="2412578"/>
                <a:ext cx="297188" cy="32722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pPr algn="ctr"/>
                <a:r>
                  <a:rPr lang="en-US" sz="2311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pH </a:t>
                </a:r>
                <a:r>
                  <a:rPr lang="en-US" sz="1444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(mV)</a:t>
                </a:r>
                <a:endParaRPr lang="en-US" sz="2311" b="1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18FA8581-8D06-9545-EBA7-B8DDB6D919A2}"/>
                  </a:ext>
                </a:extLst>
              </p:cNvPr>
              <p:cNvSpPr txBox="1"/>
              <p:nvPr/>
            </p:nvSpPr>
            <p:spPr>
              <a:xfrm rot="16200000">
                <a:off x="3636718" y="2373369"/>
                <a:ext cx="297188" cy="34424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pPr algn="ctr"/>
                <a:r>
                  <a:rPr lang="en-US" sz="2311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O</a:t>
                </a:r>
                <a:r>
                  <a:rPr lang="en-US" sz="2311" b="1" baseline="-250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2 </a:t>
                </a:r>
                <a:r>
                  <a:rPr lang="en-US" sz="1444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(</a:t>
                </a:r>
                <a:r>
                  <a:rPr lang="en-US" sz="1444" b="1" dirty="0" err="1">
                    <a:latin typeface="Helvetica" panose="020B0604020202020204" pitchFamily="34" charset="0"/>
                    <a:cs typeface="Helvetica" panose="020B0604020202020204" pitchFamily="34" charset="0"/>
                  </a:rPr>
                  <a:t>umol</a:t>
                </a:r>
                <a:r>
                  <a:rPr lang="en-US" sz="1444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/L)</a:t>
                </a:r>
                <a:endParaRPr lang="en-US" sz="2311" b="1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3" name="Flowchart: Delay 42">
                <a:extLst>
                  <a:ext uri="{FF2B5EF4-FFF2-40B4-BE49-F238E27FC236}">
                    <a16:creationId xmlns:a16="http://schemas.microsoft.com/office/drawing/2014/main" id="{942E9621-5FF9-84BA-3E4F-11BA8A6A9DFD}"/>
                  </a:ext>
                </a:extLst>
              </p:cNvPr>
              <p:cNvSpPr/>
              <p:nvPr/>
            </p:nvSpPr>
            <p:spPr>
              <a:xfrm rot="5827336">
                <a:off x="3150848" y="3391656"/>
                <a:ext cx="1487419" cy="63569"/>
              </a:xfrm>
              <a:prstGeom prst="flowChartDelay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600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825E1489-82BE-F797-8FC4-AACACB456FB0}"/>
                  </a:ext>
                </a:extLst>
              </p:cNvPr>
              <p:cNvSpPr txBox="1"/>
              <p:nvPr/>
            </p:nvSpPr>
            <p:spPr>
              <a:xfrm rot="16629332">
                <a:off x="4033984" y="2365778"/>
                <a:ext cx="193252" cy="453221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pPr algn="ctr"/>
                <a:r>
                  <a:rPr lang="en-US" sz="2022" b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Dummy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64387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lose-up of a fish under a microscope&#10;&#10;Description automatically generated with low confidence">
            <a:extLst>
              <a:ext uri="{FF2B5EF4-FFF2-40B4-BE49-F238E27FC236}">
                <a16:creationId xmlns:a16="http://schemas.microsoft.com/office/drawing/2014/main" id="{0C3FA4D1-F9D1-3236-FE13-141B20559F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9" t="10138" r="7083" b="7918"/>
          <a:stretch/>
        </p:blipFill>
        <p:spPr>
          <a:xfrm rot="5400000">
            <a:off x="4848225" y="323850"/>
            <a:ext cx="5619750" cy="5619750"/>
          </a:xfrm>
          <a:prstGeom prst="ellipse">
            <a:avLst/>
          </a:prstGeom>
        </p:spPr>
      </p:pic>
      <p:pic>
        <p:nvPicPr>
          <p:cNvPr id="14" name="Picture 13" descr="A picture containing aquarium, food, window, indoor&#10;&#10;Description automatically generated">
            <a:extLst>
              <a:ext uri="{FF2B5EF4-FFF2-40B4-BE49-F238E27FC236}">
                <a16:creationId xmlns:a16="http://schemas.microsoft.com/office/drawing/2014/main" id="{608AC52A-41CE-0267-D07B-ED55D1B07E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48675" y="2286000"/>
            <a:ext cx="6858000" cy="5143500"/>
          </a:xfrm>
          <a:prstGeom prst="rect">
            <a:avLst/>
          </a:prstGeom>
        </p:spPr>
      </p:pic>
      <p:pic>
        <p:nvPicPr>
          <p:cNvPr id="18" name="Picture 17" descr="A picture containing computer, electronics, indoor, computer hardware&#10;&#10;Description automatically generated">
            <a:extLst>
              <a:ext uri="{FF2B5EF4-FFF2-40B4-BE49-F238E27FC236}">
                <a16:creationId xmlns:a16="http://schemas.microsoft.com/office/drawing/2014/main" id="{1A9C4407-BC7B-C089-F15D-3FA1E00F0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9775" y="7620000"/>
            <a:ext cx="6858000" cy="5143500"/>
          </a:xfrm>
          <a:prstGeom prst="rect">
            <a:avLst/>
          </a:prstGeom>
        </p:spPr>
      </p:pic>
      <p:pic>
        <p:nvPicPr>
          <p:cNvPr id="20" name="Picture 19" descr="A picture containing aquarium, indoor, yellow&#10;&#10;Description automatically generated">
            <a:extLst>
              <a:ext uri="{FF2B5EF4-FFF2-40B4-BE49-F238E27FC236}">
                <a16:creationId xmlns:a16="http://schemas.microsoft.com/office/drawing/2014/main" id="{3FB1253D-40E6-036E-DB18-D71FD8DA82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950" y="7162800"/>
            <a:ext cx="6858000" cy="5143500"/>
          </a:xfrm>
          <a:prstGeom prst="rect">
            <a:avLst/>
          </a:prstGeom>
        </p:spPr>
      </p:pic>
      <p:pic>
        <p:nvPicPr>
          <p:cNvPr id="22" name="Picture 21" descr="A close-up of a fish tank&#10;&#10;Description automatically generated with medium confidence">
            <a:extLst>
              <a:ext uri="{FF2B5EF4-FFF2-40B4-BE49-F238E27FC236}">
                <a16:creationId xmlns:a16="http://schemas.microsoft.com/office/drawing/2014/main" id="{3D9372B2-F39A-5B3B-0B05-7F71EAA890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2350" y="2000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708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roup 147">
            <a:extLst>
              <a:ext uri="{FF2B5EF4-FFF2-40B4-BE49-F238E27FC236}">
                <a16:creationId xmlns:a16="http://schemas.microsoft.com/office/drawing/2014/main" id="{C5EFE64A-AE70-C81E-A0BA-DC710D15F91B}"/>
              </a:ext>
            </a:extLst>
          </p:cNvPr>
          <p:cNvGrpSpPr/>
          <p:nvPr/>
        </p:nvGrpSpPr>
        <p:grpSpPr>
          <a:xfrm>
            <a:off x="163917" y="3964389"/>
            <a:ext cx="944462" cy="578801"/>
            <a:chOff x="163917" y="3772937"/>
            <a:chExt cx="944462" cy="578801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E324E69B-E6CA-F3E2-B20C-FE4A99B2DD0D}"/>
                </a:ext>
              </a:extLst>
            </p:cNvPr>
            <p:cNvGrpSpPr/>
            <p:nvPr/>
          </p:nvGrpSpPr>
          <p:grpSpPr>
            <a:xfrm>
              <a:off x="163917" y="3772937"/>
              <a:ext cx="944462" cy="368882"/>
              <a:chOff x="175291" y="4194305"/>
              <a:chExt cx="944462" cy="368882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75FF97DE-D91C-3D6A-D943-4E4A29734B5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7982" y="4285132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36102471-D925-ADFF-675F-C351DFC4C0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5291" y="4194305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30194F08-FDC8-89A6-AEA5-A074A83C9E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91" y="4480051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13609CA6-127E-7B27-DF96-77EE9EBDB6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030" y="4197774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3C6F7174-827D-1C02-6040-6F1F17174A85}"/>
                </a:ext>
              </a:extLst>
            </p:cNvPr>
            <p:cNvGrpSpPr/>
            <p:nvPr/>
          </p:nvGrpSpPr>
          <p:grpSpPr>
            <a:xfrm>
              <a:off x="163917" y="3982856"/>
              <a:ext cx="944462" cy="368882"/>
              <a:chOff x="175291" y="4194305"/>
              <a:chExt cx="944462" cy="368882"/>
            </a:xfrm>
          </p:grpSpPr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2EE57EBA-6450-4E03-1D3A-6D84D92D7E4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7982" y="4285132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B3429AD5-BA7E-B852-4DCF-309AE6DAB00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5291" y="4194305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5FED7D12-D8C0-AA72-2158-C8CF17D653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91" y="4480051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5B2B5DAC-5523-2E56-FF94-B951D986E8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030" y="4197774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F18E9ED1-A2C4-E20D-A135-10782480123E}"/>
                </a:ext>
              </a:extLst>
            </p:cNvPr>
            <p:cNvGrpSpPr/>
            <p:nvPr/>
          </p:nvGrpSpPr>
          <p:grpSpPr>
            <a:xfrm>
              <a:off x="163917" y="3877897"/>
              <a:ext cx="944462" cy="368882"/>
              <a:chOff x="175291" y="4194305"/>
              <a:chExt cx="944462" cy="368882"/>
            </a:xfrm>
          </p:grpSpPr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A617FC14-2BDA-45C7-EB30-2CE5AE8E97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7982" y="4285132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85B58EA1-54CB-155D-17CB-5FA16B51CDA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5291" y="4194305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F2DC5DBC-0F5C-27E3-EF51-88F1066651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91" y="4480051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78667363-C379-257A-ED67-60A93FDB03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030" y="4197774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D16BD332-AA2C-41E9-3D93-330F07786BA2}"/>
                </a:ext>
              </a:extLst>
            </p:cNvPr>
            <p:cNvGrpSpPr/>
            <p:nvPr/>
          </p:nvGrpSpPr>
          <p:grpSpPr>
            <a:xfrm>
              <a:off x="163917" y="3825417"/>
              <a:ext cx="944462" cy="368882"/>
              <a:chOff x="175291" y="4194305"/>
              <a:chExt cx="944462" cy="368882"/>
            </a:xfrm>
          </p:grpSpPr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BB8155CE-20AD-1098-3669-56A45C75658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7982" y="4285132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1BE73C04-DB93-91CD-8274-F66F777C73B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5291" y="4194305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100D2CA3-3CC4-0510-9D71-9394C56FE4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91" y="4480051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F8CF72A7-D9DE-DDB1-14C1-358759713B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030" y="4197774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1EAC1765-29DF-795A-6BF2-6062C24E95F6}"/>
                </a:ext>
              </a:extLst>
            </p:cNvPr>
            <p:cNvGrpSpPr/>
            <p:nvPr/>
          </p:nvGrpSpPr>
          <p:grpSpPr>
            <a:xfrm>
              <a:off x="163917" y="3930377"/>
              <a:ext cx="944462" cy="368882"/>
              <a:chOff x="175291" y="4194305"/>
              <a:chExt cx="944462" cy="368882"/>
            </a:xfrm>
          </p:grpSpPr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0CDAF0A3-E10D-307F-11C9-2056DAFCC7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7982" y="4285132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FE6F3F91-BA99-F850-E79E-2D0D455092E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5291" y="4194305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D8D5D3D4-0189-78EC-F241-59BD2F9594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91" y="4480051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82AB529D-7440-CB5A-E81D-DBC8687427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030" y="4197774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Picture 3" descr="A close-up of a laboratory equipment&#10;&#10;Description automatically generated with low confidence">
            <a:extLst>
              <a:ext uri="{FF2B5EF4-FFF2-40B4-BE49-F238E27FC236}">
                <a16:creationId xmlns:a16="http://schemas.microsoft.com/office/drawing/2014/main" id="{101C3C49-9156-4759-DA69-90EA84F5D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1" y="4784168"/>
            <a:ext cx="5774328" cy="4330746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42E8FAAB-B8F7-57A3-12BE-E14F10D5909A}"/>
              </a:ext>
            </a:extLst>
          </p:cNvPr>
          <p:cNvGrpSpPr/>
          <p:nvPr/>
        </p:nvGrpSpPr>
        <p:grpSpPr>
          <a:xfrm>
            <a:off x="2242333" y="2563506"/>
            <a:ext cx="2595394" cy="1588580"/>
            <a:chOff x="2242333" y="2563506"/>
            <a:chExt cx="2595394" cy="158858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3E435E2-C9D3-AFB0-0966-4B627DE322E9}"/>
                </a:ext>
              </a:extLst>
            </p:cNvPr>
            <p:cNvCxnSpPr>
              <a:cxnSpLocks/>
            </p:cNvCxnSpPr>
            <p:nvPr/>
          </p:nvCxnSpPr>
          <p:spPr>
            <a:xfrm>
              <a:off x="2251478" y="2813367"/>
              <a:ext cx="2084587" cy="49753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CF6037D-FE8B-2B0B-B910-7465653A44CB}"/>
                </a:ext>
              </a:extLst>
            </p:cNvPr>
            <p:cNvCxnSpPr>
              <a:cxnSpLocks/>
            </p:cNvCxnSpPr>
            <p:nvPr/>
          </p:nvCxnSpPr>
          <p:spPr>
            <a:xfrm>
              <a:off x="2745919" y="2564114"/>
              <a:ext cx="2084587" cy="49753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FCE63CC-940C-8E4E-6A56-A5A2A9ABF1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36063" y="3071166"/>
              <a:ext cx="494442" cy="23631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751D11F-D8EF-AB7E-6DAA-DB4FCD606F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2333" y="2563506"/>
              <a:ext cx="514364" cy="24583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5D93A37-DEDE-5229-7572-D1434859145B}"/>
                </a:ext>
              </a:extLst>
            </p:cNvPr>
            <p:cNvCxnSpPr>
              <a:cxnSpLocks/>
            </p:cNvCxnSpPr>
            <p:nvPr/>
          </p:nvCxnSpPr>
          <p:spPr>
            <a:xfrm>
              <a:off x="4336063" y="3307482"/>
              <a:ext cx="0" cy="83357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D961E73-8A2C-CABC-2829-53E87633BDA6}"/>
                </a:ext>
              </a:extLst>
            </p:cNvPr>
            <p:cNvCxnSpPr>
              <a:cxnSpLocks/>
            </p:cNvCxnSpPr>
            <p:nvPr/>
          </p:nvCxnSpPr>
          <p:spPr>
            <a:xfrm>
              <a:off x="4830506" y="3061644"/>
              <a:ext cx="0" cy="83357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6F8A462-4CE1-FB7F-CB18-ACB3D587F0C0}"/>
                </a:ext>
              </a:extLst>
            </p:cNvPr>
            <p:cNvCxnSpPr>
              <a:cxnSpLocks/>
            </p:cNvCxnSpPr>
            <p:nvPr/>
          </p:nvCxnSpPr>
          <p:spPr>
            <a:xfrm>
              <a:off x="2251478" y="2793403"/>
              <a:ext cx="0" cy="85897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9599784-400E-D673-31C0-2531B1FED906}"/>
                </a:ext>
              </a:extLst>
            </p:cNvPr>
            <p:cNvCxnSpPr>
              <a:cxnSpLocks/>
            </p:cNvCxnSpPr>
            <p:nvPr/>
          </p:nvCxnSpPr>
          <p:spPr>
            <a:xfrm>
              <a:off x="2242333" y="3652374"/>
              <a:ext cx="2093730" cy="499712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3C46A35-5CF7-CE7B-487D-709AADD92F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26038" y="3901420"/>
              <a:ext cx="511689" cy="24456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E928F33-EE55-5FA9-CC8D-743D779C9CB0}"/>
              </a:ext>
            </a:extLst>
          </p:cNvPr>
          <p:cNvGrpSpPr/>
          <p:nvPr/>
        </p:nvGrpSpPr>
        <p:grpSpPr>
          <a:xfrm>
            <a:off x="1139189" y="2184800"/>
            <a:ext cx="4843600" cy="2405216"/>
            <a:chOff x="1139189" y="2184800"/>
            <a:chExt cx="4843600" cy="240521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0C191C-F8C5-F027-1DEF-C65CD2271890}"/>
                </a:ext>
              </a:extLst>
            </p:cNvPr>
            <p:cNvCxnSpPr/>
            <p:nvPr/>
          </p:nvCxnSpPr>
          <p:spPr>
            <a:xfrm>
              <a:off x="1139189" y="2960361"/>
              <a:ext cx="3229067" cy="7706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0D77D71-9474-9325-ECED-2ADF3DB5540D}"/>
                </a:ext>
              </a:extLst>
            </p:cNvPr>
            <p:cNvCxnSpPr/>
            <p:nvPr/>
          </p:nvCxnSpPr>
          <p:spPr>
            <a:xfrm>
              <a:off x="2753722" y="2185776"/>
              <a:ext cx="3229067" cy="7706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DA9BD4A-18E9-4010-3931-966A80D160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9189" y="2184800"/>
              <a:ext cx="1614533" cy="7716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58BAD39-D10C-C11A-10EA-0D3B30B3E1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8256" y="2959874"/>
              <a:ext cx="1614533" cy="7716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3DB5A18-A86F-011B-A7D4-55C20B1DCEC9}"/>
                </a:ext>
              </a:extLst>
            </p:cNvPr>
            <p:cNvCxnSpPr>
              <a:cxnSpLocks/>
            </p:cNvCxnSpPr>
            <p:nvPr/>
          </p:nvCxnSpPr>
          <p:spPr>
            <a:xfrm>
              <a:off x="1139189" y="2959874"/>
              <a:ext cx="0" cy="858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122C19C-33A2-D9BD-3EEB-93EA371AAB9D}"/>
                </a:ext>
              </a:extLst>
            </p:cNvPr>
            <p:cNvCxnSpPr>
              <a:cxnSpLocks/>
            </p:cNvCxnSpPr>
            <p:nvPr/>
          </p:nvCxnSpPr>
          <p:spPr>
            <a:xfrm>
              <a:off x="4368256" y="3731045"/>
              <a:ext cx="0" cy="858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F974B3D-17CC-54B0-B049-4266968EF60C}"/>
                </a:ext>
              </a:extLst>
            </p:cNvPr>
            <p:cNvCxnSpPr>
              <a:cxnSpLocks/>
            </p:cNvCxnSpPr>
            <p:nvPr/>
          </p:nvCxnSpPr>
          <p:spPr>
            <a:xfrm>
              <a:off x="5973312" y="2949839"/>
              <a:ext cx="0" cy="858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08A7E7D-4E7D-D046-A47D-843DFC282EE1}"/>
                </a:ext>
              </a:extLst>
            </p:cNvPr>
            <p:cNvCxnSpPr/>
            <p:nvPr/>
          </p:nvCxnSpPr>
          <p:spPr>
            <a:xfrm>
              <a:off x="1139189" y="3804700"/>
              <a:ext cx="3229067" cy="7706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D8E2A8A-76B2-278B-B02C-02C6BF37C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4910" y="3809442"/>
              <a:ext cx="1614533" cy="7716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6C0BB72-0C10-425B-F6E9-FFE8DE9B923A}"/>
              </a:ext>
            </a:extLst>
          </p:cNvPr>
          <p:cNvCxnSpPr>
            <a:cxnSpLocks/>
          </p:cNvCxnSpPr>
          <p:nvPr/>
        </p:nvCxnSpPr>
        <p:spPr>
          <a:xfrm>
            <a:off x="741457" y="3345469"/>
            <a:ext cx="0" cy="85897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3AB4F72-87D1-2C82-D187-ACD6B2AB28A7}"/>
              </a:ext>
            </a:extLst>
          </p:cNvPr>
          <p:cNvCxnSpPr>
            <a:cxnSpLocks/>
          </p:cNvCxnSpPr>
          <p:nvPr/>
        </p:nvCxnSpPr>
        <p:spPr>
          <a:xfrm flipH="1">
            <a:off x="175292" y="3342826"/>
            <a:ext cx="581771" cy="27805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F28226E-6E1B-F75F-29D7-20F9FDC05DB8}"/>
              </a:ext>
            </a:extLst>
          </p:cNvPr>
          <p:cNvCxnSpPr>
            <a:cxnSpLocks/>
          </p:cNvCxnSpPr>
          <p:nvPr/>
        </p:nvCxnSpPr>
        <p:spPr>
          <a:xfrm>
            <a:off x="178278" y="3607291"/>
            <a:ext cx="0" cy="85897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271F523-81FD-6DF5-3EEE-AFA894248E25}"/>
              </a:ext>
            </a:extLst>
          </p:cNvPr>
          <p:cNvCxnSpPr>
            <a:cxnSpLocks/>
          </p:cNvCxnSpPr>
          <p:nvPr/>
        </p:nvCxnSpPr>
        <p:spPr>
          <a:xfrm>
            <a:off x="1112932" y="3432998"/>
            <a:ext cx="0" cy="85897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E53F035-5ED8-C7F8-1171-6187DEF9750B}"/>
              </a:ext>
            </a:extLst>
          </p:cNvPr>
          <p:cNvCxnSpPr>
            <a:cxnSpLocks/>
          </p:cNvCxnSpPr>
          <p:nvPr/>
        </p:nvCxnSpPr>
        <p:spPr>
          <a:xfrm flipH="1">
            <a:off x="537982" y="3430184"/>
            <a:ext cx="581771" cy="27805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6947542A-7C3D-DB59-73E9-9B4721E67C41}"/>
              </a:ext>
            </a:extLst>
          </p:cNvPr>
          <p:cNvCxnSpPr>
            <a:cxnSpLocks/>
          </p:cNvCxnSpPr>
          <p:nvPr/>
        </p:nvCxnSpPr>
        <p:spPr>
          <a:xfrm>
            <a:off x="537982" y="3716413"/>
            <a:ext cx="0" cy="85897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5CD6A0D-FA7C-8E00-236F-9C039ACB7EC7}"/>
              </a:ext>
            </a:extLst>
          </p:cNvPr>
          <p:cNvCxnSpPr>
            <a:cxnSpLocks/>
          </p:cNvCxnSpPr>
          <p:nvPr/>
        </p:nvCxnSpPr>
        <p:spPr>
          <a:xfrm>
            <a:off x="749109" y="3349862"/>
            <a:ext cx="348329" cy="8313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62EB63D-8A1A-2BF8-444F-3B572A595C3D}"/>
              </a:ext>
            </a:extLst>
          </p:cNvPr>
          <p:cNvCxnSpPr>
            <a:cxnSpLocks/>
          </p:cNvCxnSpPr>
          <p:nvPr/>
        </p:nvCxnSpPr>
        <p:spPr>
          <a:xfrm>
            <a:off x="192640" y="3622749"/>
            <a:ext cx="348329" cy="8313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7B60149F-D72F-1C22-E42A-FBC1FD8F4E99}"/>
              </a:ext>
            </a:extLst>
          </p:cNvPr>
          <p:cNvGrpSpPr/>
          <p:nvPr/>
        </p:nvGrpSpPr>
        <p:grpSpPr>
          <a:xfrm flipH="1">
            <a:off x="7213050" y="2809344"/>
            <a:ext cx="193139" cy="4999135"/>
            <a:chOff x="530466" y="552450"/>
            <a:chExt cx="229339" cy="5936110"/>
          </a:xfrm>
        </p:grpSpPr>
        <p:sp>
          <p:nvSpPr>
            <p:cNvPr id="256" name="Flowchart: Off-page Connector 255">
              <a:extLst>
                <a:ext uri="{FF2B5EF4-FFF2-40B4-BE49-F238E27FC236}">
                  <a16:creationId xmlns:a16="http://schemas.microsoft.com/office/drawing/2014/main" id="{3E15CBE5-88C3-D0C1-9F0A-5C92EBE52CEE}"/>
                </a:ext>
              </a:extLst>
            </p:cNvPr>
            <p:cNvSpPr/>
            <p:nvPr/>
          </p:nvSpPr>
          <p:spPr>
            <a:xfrm>
              <a:off x="530466" y="552450"/>
              <a:ext cx="229339" cy="3606996"/>
            </a:xfrm>
            <a:prstGeom prst="flowChartOffpageConnector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00"/>
            </a:p>
          </p:txBody>
        </p:sp>
        <p:sp>
          <p:nvSpPr>
            <p:cNvPr id="257" name="Flowchart: Off-page Connector 256">
              <a:extLst>
                <a:ext uri="{FF2B5EF4-FFF2-40B4-BE49-F238E27FC236}">
                  <a16:creationId xmlns:a16="http://schemas.microsoft.com/office/drawing/2014/main" id="{457496CE-486B-0500-F1C9-AC44F521929E}"/>
                </a:ext>
              </a:extLst>
            </p:cNvPr>
            <p:cNvSpPr/>
            <p:nvPr/>
          </p:nvSpPr>
          <p:spPr>
            <a:xfrm>
              <a:off x="622276" y="3829050"/>
              <a:ext cx="45719" cy="2659510"/>
            </a:xfrm>
            <a:prstGeom prst="flowChartOffpageConnector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00"/>
            </a:p>
          </p:txBody>
        </p:sp>
        <p:sp>
          <p:nvSpPr>
            <p:cNvPr id="258" name="Flowchart: Off-page Connector 257">
              <a:extLst>
                <a:ext uri="{FF2B5EF4-FFF2-40B4-BE49-F238E27FC236}">
                  <a16:creationId xmlns:a16="http://schemas.microsoft.com/office/drawing/2014/main" id="{FBCC0D1C-FE48-45B1-5DB2-4F93601747D0}"/>
                </a:ext>
              </a:extLst>
            </p:cNvPr>
            <p:cNvSpPr/>
            <p:nvPr/>
          </p:nvSpPr>
          <p:spPr>
            <a:xfrm>
              <a:off x="539349" y="781050"/>
              <a:ext cx="211572" cy="3327596"/>
            </a:xfrm>
            <a:prstGeom prst="flowChartOffpageConnector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00"/>
            </a:p>
          </p:txBody>
        </p:sp>
      </p:grpSp>
    </p:spTree>
    <p:extLst>
      <p:ext uri="{BB962C8B-B14F-4D97-AF65-F5344CB8AC3E}">
        <p14:creationId xmlns:p14="http://schemas.microsoft.com/office/powerpoint/2010/main" val="2832697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07953E0-3DE6-7EB4-2991-616150374C3B}"/>
              </a:ext>
            </a:extLst>
          </p:cNvPr>
          <p:cNvGrpSpPr/>
          <p:nvPr/>
        </p:nvGrpSpPr>
        <p:grpSpPr>
          <a:xfrm>
            <a:off x="129201" y="411578"/>
            <a:ext cx="6533386" cy="7777875"/>
            <a:chOff x="129201" y="411578"/>
            <a:chExt cx="6533386" cy="7777875"/>
          </a:xfrm>
        </p:grpSpPr>
        <p:grpSp>
          <p:nvGrpSpPr>
            <p:cNvPr id="319" name="Group 318">
              <a:extLst>
                <a:ext uri="{FF2B5EF4-FFF2-40B4-BE49-F238E27FC236}">
                  <a16:creationId xmlns:a16="http://schemas.microsoft.com/office/drawing/2014/main" id="{6A9C245B-8BA7-1A2F-6737-3F21F03DAE31}"/>
                </a:ext>
              </a:extLst>
            </p:cNvPr>
            <p:cNvGrpSpPr/>
            <p:nvPr/>
          </p:nvGrpSpPr>
          <p:grpSpPr>
            <a:xfrm>
              <a:off x="129201" y="807559"/>
              <a:ext cx="5975472" cy="3783929"/>
              <a:chOff x="296741" y="717177"/>
              <a:chExt cx="5975472" cy="3783929"/>
            </a:xfrm>
          </p:grpSpPr>
          <p:grpSp>
            <p:nvGrpSpPr>
              <p:cNvPr id="282" name="Group 281">
                <a:extLst>
                  <a:ext uri="{FF2B5EF4-FFF2-40B4-BE49-F238E27FC236}">
                    <a16:creationId xmlns:a16="http://schemas.microsoft.com/office/drawing/2014/main" id="{BE6601B0-00CC-F2B1-A9BA-F2613E79B2E4}"/>
                  </a:ext>
                </a:extLst>
              </p:cNvPr>
              <p:cNvGrpSpPr/>
              <p:nvPr/>
            </p:nvGrpSpPr>
            <p:grpSpPr>
              <a:xfrm>
                <a:off x="511237" y="717177"/>
                <a:ext cx="5760976" cy="3561751"/>
                <a:chOff x="511237" y="2121795"/>
                <a:chExt cx="5760976" cy="3561751"/>
              </a:xfrm>
            </p:grpSpPr>
            <p:grpSp>
              <p:nvGrpSpPr>
                <p:cNvPr id="143" name="Group 142">
                  <a:extLst>
                    <a:ext uri="{FF2B5EF4-FFF2-40B4-BE49-F238E27FC236}">
                      <a16:creationId xmlns:a16="http://schemas.microsoft.com/office/drawing/2014/main" id="{977DD9E1-2590-B7E6-5024-12A17F52835A}"/>
                    </a:ext>
                  </a:extLst>
                </p:cNvPr>
                <p:cNvGrpSpPr/>
                <p:nvPr/>
              </p:nvGrpSpPr>
              <p:grpSpPr>
                <a:xfrm>
                  <a:off x="511237" y="3114452"/>
                  <a:ext cx="5760976" cy="2569094"/>
                  <a:chOff x="511237" y="726852"/>
                  <a:chExt cx="5760976" cy="2569094"/>
                </a:xfrm>
              </p:grpSpPr>
              <p:sp>
                <p:nvSpPr>
                  <p:cNvPr id="139" name="Rectangle 138">
                    <a:extLst>
                      <a:ext uri="{FF2B5EF4-FFF2-40B4-BE49-F238E27FC236}">
                        <a16:creationId xmlns:a16="http://schemas.microsoft.com/office/drawing/2014/main" id="{28C63018-B0C0-2D5C-73C5-BDD5629A90A8}"/>
                      </a:ext>
                    </a:extLst>
                  </p:cNvPr>
                  <p:cNvSpPr/>
                  <p:nvPr/>
                </p:nvSpPr>
                <p:spPr>
                  <a:xfrm>
                    <a:off x="511237" y="2030068"/>
                    <a:ext cx="5757864" cy="1244547"/>
                  </a:xfrm>
                  <a:prstGeom prst="rect">
                    <a:avLst/>
                  </a:prstGeom>
                  <a:solidFill>
                    <a:schemeClr val="accent5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1" name="Arrow: Left 140">
                    <a:extLst>
                      <a:ext uri="{FF2B5EF4-FFF2-40B4-BE49-F238E27FC236}">
                        <a16:creationId xmlns:a16="http://schemas.microsoft.com/office/drawing/2014/main" id="{CEA7B2C9-16A2-48CF-AC7A-DF36FE18DA98}"/>
                      </a:ext>
                    </a:extLst>
                  </p:cNvPr>
                  <p:cNvSpPr/>
                  <p:nvPr/>
                </p:nvSpPr>
                <p:spPr>
                  <a:xfrm>
                    <a:off x="635741" y="2343781"/>
                    <a:ext cx="1784413" cy="451204"/>
                  </a:xfrm>
                  <a:prstGeom prst="leftArrow">
                    <a:avLst/>
                  </a:prstGeom>
                  <a:solidFill>
                    <a:schemeClr val="accent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21" name="Group 120">
                    <a:extLst>
                      <a:ext uri="{FF2B5EF4-FFF2-40B4-BE49-F238E27FC236}">
                        <a16:creationId xmlns:a16="http://schemas.microsoft.com/office/drawing/2014/main" id="{626BDA57-75EF-8B94-D07A-CA33E54DFBC3}"/>
                      </a:ext>
                    </a:extLst>
                  </p:cNvPr>
                  <p:cNvGrpSpPr/>
                  <p:nvPr/>
                </p:nvGrpSpPr>
                <p:grpSpPr>
                  <a:xfrm>
                    <a:off x="514349" y="726852"/>
                    <a:ext cx="5757864" cy="2547764"/>
                    <a:chOff x="514349" y="726852"/>
                    <a:chExt cx="5757864" cy="2547764"/>
                  </a:xfrm>
                </p:grpSpPr>
                <p:cxnSp>
                  <p:nvCxnSpPr>
                    <p:cNvPr id="119" name="Straight Connector 118">
                      <a:extLst>
                        <a:ext uri="{FF2B5EF4-FFF2-40B4-BE49-F238E27FC236}">
                          <a16:creationId xmlns:a16="http://schemas.microsoft.com/office/drawing/2014/main" id="{EF242BAB-AD82-7659-1EE7-5B8E605B1AC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2930543" y="2153936"/>
                      <a:ext cx="215198" cy="6109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Straight Connector 115">
                      <a:extLst>
                        <a:ext uri="{FF2B5EF4-FFF2-40B4-BE49-F238E27FC236}">
                          <a16:creationId xmlns:a16="http://schemas.microsoft.com/office/drawing/2014/main" id="{4C3DEAE0-FFEB-2339-29FB-7A890A09932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3368709" y="2180166"/>
                      <a:ext cx="215198" cy="6109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95" name="Group 94">
                      <a:extLst>
                        <a:ext uri="{FF2B5EF4-FFF2-40B4-BE49-F238E27FC236}">
                          <a16:creationId xmlns:a16="http://schemas.microsoft.com/office/drawing/2014/main" id="{D8745C9B-0905-189D-1B41-589A3B908A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14349" y="1024290"/>
                      <a:ext cx="5757864" cy="2250326"/>
                      <a:chOff x="514349" y="1024290"/>
                      <a:chExt cx="5757864" cy="2250326"/>
                    </a:xfrm>
                  </p:grpSpPr>
                  <p:grpSp>
                    <p:nvGrpSpPr>
                      <p:cNvPr id="75" name="Group 74">
                        <a:extLst>
                          <a:ext uri="{FF2B5EF4-FFF2-40B4-BE49-F238E27FC236}">
                            <a16:creationId xmlns:a16="http://schemas.microsoft.com/office/drawing/2014/main" id="{9C309EC8-5BA1-E86B-3813-B854D616DA7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14349" y="1506021"/>
                        <a:ext cx="5757864" cy="1768595"/>
                        <a:chOff x="514349" y="1506021"/>
                        <a:chExt cx="5757864" cy="1768595"/>
                      </a:xfrm>
                    </p:grpSpPr>
                    <p:grpSp>
                      <p:nvGrpSpPr>
                        <p:cNvPr id="45" name="Group 44">
                          <a:extLst>
                            <a:ext uri="{FF2B5EF4-FFF2-40B4-BE49-F238E27FC236}">
                              <a16:creationId xmlns:a16="http://schemas.microsoft.com/office/drawing/2014/main" id="{71921A05-453B-5D59-1A20-1EB96D09861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514349" y="1835150"/>
                          <a:ext cx="5757864" cy="1439466"/>
                          <a:chOff x="1809749" y="1238250"/>
                          <a:chExt cx="3167063" cy="791766"/>
                        </a:xfrm>
                      </p:grpSpPr>
                      <p:sp>
                        <p:nvSpPr>
                          <p:cNvPr id="38" name="Arrow: Left 37">
                            <a:extLst>
                              <a:ext uri="{FF2B5EF4-FFF2-40B4-BE49-F238E27FC236}">
                                <a16:creationId xmlns:a16="http://schemas.microsoft.com/office/drawing/2014/main" id="{7C272C25-6151-C4DB-D9B5-227F622D91A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950979" y="1515289"/>
                            <a:ext cx="965388" cy="248181"/>
                          </a:xfrm>
                          <a:prstGeom prst="leftArrow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" name="Rectangle 3">
                            <a:extLst>
                              <a:ext uri="{FF2B5EF4-FFF2-40B4-BE49-F238E27FC236}">
                                <a16:creationId xmlns:a16="http://schemas.microsoft.com/office/drawing/2014/main" id="{8C9C62F5-8584-1844-815E-A3E7FB21E1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809749" y="1238250"/>
                            <a:ext cx="3167063" cy="791766"/>
                          </a:xfrm>
                          <a:prstGeom prst="rect">
                            <a:avLst/>
                          </a:prstGeom>
                          <a:noFill/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" name="Rectangle 4">
                            <a:extLst>
                              <a:ext uri="{FF2B5EF4-FFF2-40B4-BE49-F238E27FC236}">
                                <a16:creationId xmlns:a16="http://schemas.microsoft.com/office/drawing/2014/main" id="{9AFA09DD-7762-EEAB-1081-E637C51A7DE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670570" y="1238250"/>
                            <a:ext cx="1445420" cy="791766"/>
                          </a:xfrm>
                          <a:prstGeom prst="rect">
                            <a:avLst/>
                          </a:prstGeom>
                          <a:noFill/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6" name="Rectangle 5">
                            <a:extLst>
                              <a:ext uri="{FF2B5EF4-FFF2-40B4-BE49-F238E27FC236}">
                                <a16:creationId xmlns:a16="http://schemas.microsoft.com/office/drawing/2014/main" id="{A1397992-4A41-B8E4-49CD-76447C64B1B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115989" y="1238250"/>
                            <a:ext cx="198836" cy="791766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7" name="Rectangle 6">
                            <a:extLst>
                              <a:ext uri="{FF2B5EF4-FFF2-40B4-BE49-F238E27FC236}">
                                <a16:creationId xmlns:a16="http://schemas.microsoft.com/office/drawing/2014/main" id="{FA92CDA2-B3FF-8D8E-1032-3A9A1F7E56B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469356" y="1238250"/>
                            <a:ext cx="201215" cy="791766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grpSp>
                        <p:nvGrpSpPr>
                          <p:cNvPr id="20" name="Group 19">
                            <a:extLst>
                              <a:ext uri="{FF2B5EF4-FFF2-40B4-BE49-F238E27FC236}">
                                <a16:creationId xmlns:a16="http://schemas.microsoft.com/office/drawing/2014/main" id="{0C830B99-EB11-2B5D-A69F-6F0453CF8A2B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2469356" y="1295400"/>
                            <a:ext cx="201214" cy="685800"/>
                            <a:chOff x="2469356" y="1295400"/>
                            <a:chExt cx="201214" cy="685800"/>
                          </a:xfrm>
                        </p:grpSpPr>
                        <p:cxnSp>
                          <p:nvCxnSpPr>
                            <p:cNvPr id="9" name="Straight Connector 8">
                              <a:extLst>
                                <a:ext uri="{FF2B5EF4-FFF2-40B4-BE49-F238E27FC236}">
                                  <a16:creationId xmlns:a16="http://schemas.microsoft.com/office/drawing/2014/main" id="{3808E99D-2E67-EEC3-7AC5-C6AB09777B0F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2954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11" name="Straight Connector 10">
                              <a:extLst>
                                <a:ext uri="{FF2B5EF4-FFF2-40B4-BE49-F238E27FC236}">
                                  <a16:creationId xmlns:a16="http://schemas.microsoft.com/office/drawing/2014/main" id="{38AFE1AC-EC02-4F01-3DEC-0E9755E10A0B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4478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12" name="Straight Connector 11">
                              <a:extLst>
                                <a:ext uri="{FF2B5EF4-FFF2-40B4-BE49-F238E27FC236}">
                                  <a16:creationId xmlns:a16="http://schemas.microsoft.com/office/drawing/2014/main" id="{F43955C3-02F2-1C72-4901-309FE6D9DDB8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5240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13" name="Straight Connector 12">
                              <a:extLst>
                                <a:ext uri="{FF2B5EF4-FFF2-40B4-BE49-F238E27FC236}">
                                  <a16:creationId xmlns:a16="http://schemas.microsoft.com/office/drawing/2014/main" id="{8654676D-528F-2907-BA2E-2561C5528BAC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3716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14" name="Straight Connector 13">
                              <a:extLst>
                                <a:ext uri="{FF2B5EF4-FFF2-40B4-BE49-F238E27FC236}">
                                  <a16:creationId xmlns:a16="http://schemas.microsoft.com/office/drawing/2014/main" id="{DA51EEF5-7131-1C97-8F06-C027B7460157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6002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15" name="Straight Connector 14">
                              <a:extLst>
                                <a:ext uri="{FF2B5EF4-FFF2-40B4-BE49-F238E27FC236}">
                                  <a16:creationId xmlns:a16="http://schemas.microsoft.com/office/drawing/2014/main" id="{F3EB8D61-0671-6A4E-DABB-0F9174C81855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7526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16" name="Straight Connector 15">
                              <a:extLst>
                                <a:ext uri="{FF2B5EF4-FFF2-40B4-BE49-F238E27FC236}">
                                  <a16:creationId xmlns:a16="http://schemas.microsoft.com/office/drawing/2014/main" id="{04E522DF-D9CD-696B-3995-B42DBD6EF69F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8288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17" name="Straight Connector 16">
                              <a:extLst>
                                <a:ext uri="{FF2B5EF4-FFF2-40B4-BE49-F238E27FC236}">
                                  <a16:creationId xmlns:a16="http://schemas.microsoft.com/office/drawing/2014/main" id="{1CA31388-7751-B6C0-CE03-F16D66222901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6764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18" name="Straight Connector 17">
                              <a:extLst>
                                <a:ext uri="{FF2B5EF4-FFF2-40B4-BE49-F238E27FC236}">
                                  <a16:creationId xmlns:a16="http://schemas.microsoft.com/office/drawing/2014/main" id="{4FAA85F5-ABEF-6DA4-F95D-ED43A65A87B7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9050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19" name="Straight Connector 18">
                              <a:extLst>
                                <a:ext uri="{FF2B5EF4-FFF2-40B4-BE49-F238E27FC236}">
                                  <a16:creationId xmlns:a16="http://schemas.microsoft.com/office/drawing/2014/main" id="{7BE983B7-DBEC-255C-04AA-702A493A2C2A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9812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</p:grpSp>
                      <p:grpSp>
                        <p:nvGrpSpPr>
                          <p:cNvPr id="21" name="Group 20">
                            <a:extLst>
                              <a:ext uri="{FF2B5EF4-FFF2-40B4-BE49-F238E27FC236}">
                                <a16:creationId xmlns:a16="http://schemas.microsoft.com/office/drawing/2014/main" id="{9E7727E8-7091-ABBA-AAA3-42A5C023BDB1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114801" y="1295400"/>
                            <a:ext cx="201214" cy="685800"/>
                            <a:chOff x="2469356" y="1295400"/>
                            <a:chExt cx="201214" cy="685800"/>
                          </a:xfrm>
                        </p:grpSpPr>
                        <p:cxnSp>
                          <p:nvCxnSpPr>
                            <p:cNvPr id="22" name="Straight Connector 21">
                              <a:extLst>
                                <a:ext uri="{FF2B5EF4-FFF2-40B4-BE49-F238E27FC236}">
                                  <a16:creationId xmlns:a16="http://schemas.microsoft.com/office/drawing/2014/main" id="{60ABE948-1555-642D-476A-AD4A14F77F3A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2954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23" name="Straight Connector 22">
                              <a:extLst>
                                <a:ext uri="{FF2B5EF4-FFF2-40B4-BE49-F238E27FC236}">
                                  <a16:creationId xmlns:a16="http://schemas.microsoft.com/office/drawing/2014/main" id="{522A1DAB-D72A-DC42-C55D-C4012CD45FBC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4478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24" name="Straight Connector 23">
                              <a:extLst>
                                <a:ext uri="{FF2B5EF4-FFF2-40B4-BE49-F238E27FC236}">
                                  <a16:creationId xmlns:a16="http://schemas.microsoft.com/office/drawing/2014/main" id="{25122873-1315-8F15-AEF8-B72C5754ACDE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5240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25" name="Straight Connector 24">
                              <a:extLst>
                                <a:ext uri="{FF2B5EF4-FFF2-40B4-BE49-F238E27FC236}">
                                  <a16:creationId xmlns:a16="http://schemas.microsoft.com/office/drawing/2014/main" id="{92AA5AD6-7712-3D5B-BED4-80CD0535BAA8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3716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26" name="Straight Connector 25">
                              <a:extLst>
                                <a:ext uri="{FF2B5EF4-FFF2-40B4-BE49-F238E27FC236}">
                                  <a16:creationId xmlns:a16="http://schemas.microsoft.com/office/drawing/2014/main" id="{990BC0DF-F71E-38D1-852E-A6E9CF6ECBE6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6002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27" name="Straight Connector 26">
                              <a:extLst>
                                <a:ext uri="{FF2B5EF4-FFF2-40B4-BE49-F238E27FC236}">
                                  <a16:creationId xmlns:a16="http://schemas.microsoft.com/office/drawing/2014/main" id="{48D9940F-7211-A07C-5941-D5800D43D15A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7526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28" name="Straight Connector 27">
                              <a:extLst>
                                <a:ext uri="{FF2B5EF4-FFF2-40B4-BE49-F238E27FC236}">
                                  <a16:creationId xmlns:a16="http://schemas.microsoft.com/office/drawing/2014/main" id="{2CA9DE5E-3195-4C14-9FC5-9C04326660A9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8288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29" name="Straight Connector 28">
                              <a:extLst>
                                <a:ext uri="{FF2B5EF4-FFF2-40B4-BE49-F238E27FC236}">
                                  <a16:creationId xmlns:a16="http://schemas.microsoft.com/office/drawing/2014/main" id="{1AD8C90C-354A-0335-FC18-436326C2EB9F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6764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30" name="Straight Connector 29">
                              <a:extLst>
                                <a:ext uri="{FF2B5EF4-FFF2-40B4-BE49-F238E27FC236}">
                                  <a16:creationId xmlns:a16="http://schemas.microsoft.com/office/drawing/2014/main" id="{8FEFD7E2-3A96-7671-5B71-8C2F9BA14BA5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9050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  <p:cxnSp>
                          <p:nvCxnSpPr>
                            <p:cNvPr id="31" name="Straight Connector 30">
                              <a:extLst>
                                <a:ext uri="{FF2B5EF4-FFF2-40B4-BE49-F238E27FC236}">
                                  <a16:creationId xmlns:a16="http://schemas.microsoft.com/office/drawing/2014/main" id="{1A93D5AC-3331-A690-D4D7-F9D405DB232F}"/>
                                </a:ext>
                              </a:extLst>
                            </p:cNvPr>
                            <p:cNvCxnSpPr>
                              <a:cxnSpLocks/>
                            </p:cNvCxnSpPr>
                            <p:nvPr/>
                          </p:nvCxnSpPr>
                          <p:spPr>
                            <a:xfrm>
                              <a:off x="2469356" y="1981200"/>
                              <a:ext cx="201214" cy="0"/>
                            </a:xfrm>
                            <a:prstGeom prst="line">
                              <a:avLst/>
                            </a:prstGeom>
                            <a:ln w="12700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1">
                              <a:schemeClr val="accent1"/>
                            </a:lnRef>
                            <a:fillRef idx="0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tx1"/>
                            </a:fontRef>
                          </p:style>
                        </p:cxnSp>
                      </p:grpSp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758D7B97-2ACE-9C95-3583-B82F2E3B150F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3166416" y="1724030"/>
                            <a:ext cx="452540" cy="257170"/>
                            <a:chOff x="-4893697" y="1197738"/>
                            <a:chExt cx="3165902" cy="1799121"/>
                          </a:xfrm>
                        </p:grpSpPr>
                        <p:pic>
                          <p:nvPicPr>
                            <p:cNvPr id="35" name="Picture 34">
                              <a:extLst>
                                <a:ext uri="{FF2B5EF4-FFF2-40B4-BE49-F238E27FC236}">
                                  <a16:creationId xmlns:a16="http://schemas.microsoft.com/office/drawing/2014/main" id="{F782EE3F-A25F-DD7B-CBA8-F4D3ADD7E24B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3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tretch>
                              <a:fillRect/>
                            </a:stretch>
                          </p:blipFill>
                          <p:spPr>
                            <a:xfrm flipH="1">
                              <a:off x="-4893697" y="1197738"/>
                              <a:ext cx="3165902" cy="1799121"/>
                            </a:xfrm>
                            <a:prstGeom prst="rect">
                              <a:avLst/>
                            </a:prstGeom>
                            <a:effectLst>
                              <a:glow rad="63500">
                                <a:schemeClr val="bg1"/>
                              </a:glow>
                            </a:effectLst>
                          </p:spPr>
                        </p:pic>
                        <p:pic>
                          <p:nvPicPr>
                            <p:cNvPr id="36" name="Picture 35">
                              <a:extLst>
                                <a:ext uri="{FF2B5EF4-FFF2-40B4-BE49-F238E27FC236}">
                                  <a16:creationId xmlns:a16="http://schemas.microsoft.com/office/drawing/2014/main" id="{C8ED524B-13F3-B7D6-C9A5-30A41B8D1536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 rotWithShape="1">
                            <a:blip r:embed="rId4">
                              <a:duotone>
                                <a:schemeClr val="accent6">
                                  <a:shade val="45000"/>
                                  <a:satMod val="135000"/>
                                </a:schemeClr>
                                <a:prstClr val="white"/>
                              </a:duotone>
                              <a:extLst>
                                <a:ext uri="{BEBA8EAE-BF5A-486C-A8C5-ECC9F3942E4B}">
                                  <a14:imgProps xmlns:a14="http://schemas.microsoft.com/office/drawing/2010/main">
                                    <a14:imgLayer r:embed="rId5">
                                      <a14:imgEffect>
                                        <a14:sharpenSoften amount="100000"/>
                                      </a14:imgEffect>
                                      <a14:imgEffect>
                                        <a14:saturation sat="0"/>
                                      </a14:imgEffect>
                                      <a14:imgEffect>
                                        <a14:brightnessContrast bright="-100000" contrast="100000"/>
                                      </a14:imgEffect>
                                    </a14:imgLayer>
                                  </a14:imgProps>
                                </a:ex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l="50755"/>
                            <a:stretch/>
                          </p:blipFill>
                          <p:spPr>
                            <a:xfrm flipH="1">
                              <a:off x="-4879025" y="1197738"/>
                              <a:ext cx="1559032" cy="1799121"/>
                            </a:xfrm>
                            <a:prstGeom prst="rect">
                              <a:avLst/>
                            </a:prstGeom>
                            <a:effectLst/>
                          </p:spPr>
                        </p:pic>
                      </p:grpSp>
                      <p:sp>
                        <p:nvSpPr>
                          <p:cNvPr id="33" name="Rectangle 32">
                            <a:extLst>
                              <a:ext uri="{FF2B5EF4-FFF2-40B4-BE49-F238E27FC236}">
                                <a16:creationId xmlns:a16="http://schemas.microsoft.com/office/drawing/2014/main" id="{0CB788ED-3717-0033-58E3-4DF8E3605EE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3302794" y="1932938"/>
                            <a:ext cx="176212" cy="96524"/>
                          </a:xfrm>
                          <a:prstGeom prst="rect">
                            <a:avLst/>
                          </a:prstGeom>
                          <a:solidFill>
                            <a:schemeClr val="tx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70" name="Rectangle 69">
                          <a:extLst>
                            <a:ext uri="{FF2B5EF4-FFF2-40B4-BE49-F238E27FC236}">
                              <a16:creationId xmlns:a16="http://schemas.microsoft.com/office/drawing/2014/main" id="{5D5D685C-E78D-5B35-30AC-3499ADB677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293575" y="1506021"/>
                          <a:ext cx="52477" cy="338874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74" name="Rectangle 73">
                          <a:extLst>
                            <a:ext uri="{FF2B5EF4-FFF2-40B4-BE49-F238E27FC236}">
                              <a16:creationId xmlns:a16="http://schemas.microsoft.com/office/drawing/2014/main" id="{0023CF3E-30E2-0548-408D-B629A65E09C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3197841" y="612179"/>
                          <a:ext cx="45719" cy="2055154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grpSp>
                    <p:nvGrpSpPr>
                      <p:cNvPr id="93" name="Group 92">
                        <a:extLst>
                          <a:ext uri="{FF2B5EF4-FFF2-40B4-BE49-F238E27FC236}">
                            <a16:creationId xmlns:a16="http://schemas.microsoft.com/office/drawing/2014/main" id="{9AB92574-0B10-1E4C-9C72-42E60B9AB71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855650" y="1024290"/>
                        <a:ext cx="731535" cy="759219"/>
                        <a:chOff x="2854627" y="780709"/>
                        <a:chExt cx="731535" cy="759219"/>
                      </a:xfrm>
                    </p:grpSpPr>
                    <p:grpSp>
                      <p:nvGrpSpPr>
                        <p:cNvPr id="82" name="Group 81">
                          <a:extLst>
                            <a:ext uri="{FF2B5EF4-FFF2-40B4-BE49-F238E27FC236}">
                              <a16:creationId xmlns:a16="http://schemas.microsoft.com/office/drawing/2014/main" id="{A3AA5690-1314-DF0E-11B3-4FEF340B672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854627" y="981768"/>
                          <a:ext cx="731535" cy="467089"/>
                          <a:chOff x="2854627" y="981768"/>
                          <a:chExt cx="731535" cy="467089"/>
                        </a:xfrm>
                      </p:grpSpPr>
                      <p:sp>
                        <p:nvSpPr>
                          <p:cNvPr id="76" name="Rectangle 75">
                            <a:extLst>
                              <a:ext uri="{FF2B5EF4-FFF2-40B4-BE49-F238E27FC236}">
                                <a16:creationId xmlns:a16="http://schemas.microsoft.com/office/drawing/2014/main" id="{CDB3F7AB-A228-1B6F-9D69-68006664405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3113327" y="976022"/>
                            <a:ext cx="214135" cy="731535"/>
                          </a:xfrm>
                          <a:prstGeom prst="rect">
                            <a:avLst/>
                          </a:prstGeom>
                          <a:solidFill>
                            <a:schemeClr val="bg1">
                              <a:lumMod val="50000"/>
                            </a:schemeClr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79" name="Rectangle 78">
                            <a:extLst>
                              <a:ext uri="{FF2B5EF4-FFF2-40B4-BE49-F238E27FC236}">
                                <a16:creationId xmlns:a16="http://schemas.microsoft.com/office/drawing/2014/main" id="{6B1BEAC4-E1A7-D4A8-C680-2716FE59836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3407968" y="1134968"/>
                            <a:ext cx="145027" cy="52476"/>
                          </a:xfrm>
                          <a:prstGeom prst="rect">
                            <a:avLst/>
                          </a:prstGeom>
                          <a:solidFill>
                            <a:schemeClr val="tx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80" name="Rectangle 79">
                            <a:extLst>
                              <a:ext uri="{FF2B5EF4-FFF2-40B4-BE49-F238E27FC236}">
                                <a16:creationId xmlns:a16="http://schemas.microsoft.com/office/drawing/2014/main" id="{46F8E608-1F51-E640-1980-CB866343AD1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3407967" y="1051814"/>
                            <a:ext cx="145027" cy="45719"/>
                          </a:xfrm>
                          <a:prstGeom prst="rect">
                            <a:avLst/>
                          </a:prstGeom>
                          <a:solidFill>
                            <a:schemeClr val="bg1">
                              <a:lumMod val="95000"/>
                            </a:schemeClr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81" name="Rectangle 80">
                            <a:extLst>
                              <a:ext uri="{FF2B5EF4-FFF2-40B4-BE49-F238E27FC236}">
                                <a16:creationId xmlns:a16="http://schemas.microsoft.com/office/drawing/2014/main" id="{6EA8EA7E-CDEA-800D-BAB4-130AA1D95C9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3454241" y="981768"/>
                            <a:ext cx="52478" cy="67735"/>
                          </a:xfrm>
                          <a:prstGeom prst="rect">
                            <a:avLst/>
                          </a:prstGeom>
                          <a:solidFill>
                            <a:schemeClr val="bg1">
                              <a:lumMod val="95000"/>
                            </a:schemeClr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87" name="Group 86">
                          <a:extLst>
                            <a:ext uri="{FF2B5EF4-FFF2-40B4-BE49-F238E27FC236}">
                              <a16:creationId xmlns:a16="http://schemas.microsoft.com/office/drawing/2014/main" id="{796280FE-09BD-6E11-2E94-19488A65351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099405" y="780709"/>
                          <a:ext cx="214135" cy="752778"/>
                          <a:chOff x="3099405" y="780708"/>
                          <a:chExt cx="214135" cy="914447"/>
                        </a:xfrm>
                      </p:grpSpPr>
                      <p:sp>
                        <p:nvSpPr>
                          <p:cNvPr id="77" name="Rectangle 76">
                            <a:extLst>
                              <a:ext uri="{FF2B5EF4-FFF2-40B4-BE49-F238E27FC236}">
                                <a16:creationId xmlns:a16="http://schemas.microsoft.com/office/drawing/2014/main" id="{28F6919B-8067-B099-3405-A61D480D395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3099405" y="963620"/>
                            <a:ext cx="214135" cy="731535"/>
                          </a:xfrm>
                          <a:prstGeom prst="rect">
                            <a:avLst/>
                          </a:prstGeom>
                          <a:solidFill>
                            <a:schemeClr val="bg1">
                              <a:lumMod val="65000"/>
                            </a:schemeClr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85" name="Rectangle 84">
                            <a:extLst>
                              <a:ext uri="{FF2B5EF4-FFF2-40B4-BE49-F238E27FC236}">
                                <a16:creationId xmlns:a16="http://schemas.microsoft.com/office/drawing/2014/main" id="{23C96E6F-F18F-937D-EEC4-15F31E5FD19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3133959" y="863862"/>
                            <a:ext cx="145027" cy="52476"/>
                          </a:xfrm>
                          <a:prstGeom prst="rect">
                            <a:avLst/>
                          </a:prstGeom>
                          <a:solidFill>
                            <a:schemeClr val="tx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86" name="Rectangle 85">
                            <a:extLst>
                              <a:ext uri="{FF2B5EF4-FFF2-40B4-BE49-F238E27FC236}">
                                <a16:creationId xmlns:a16="http://schemas.microsoft.com/office/drawing/2014/main" id="{F737590F-4C71-106E-01D4-6B97304C705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3133959" y="780708"/>
                            <a:ext cx="145027" cy="45719"/>
                          </a:xfrm>
                          <a:prstGeom prst="rect">
                            <a:avLst/>
                          </a:prstGeom>
                          <a:solidFill>
                            <a:schemeClr val="bg1">
                              <a:lumMod val="95000"/>
                            </a:schemeClr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88" name="Group 87">
                          <a:extLst>
                            <a:ext uri="{FF2B5EF4-FFF2-40B4-BE49-F238E27FC236}">
                              <a16:creationId xmlns:a16="http://schemas.microsoft.com/office/drawing/2014/main" id="{A57ED1D7-75C5-A231-D2F9-BC77FF72B65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149375" y="979919"/>
                          <a:ext cx="108684" cy="560009"/>
                          <a:chOff x="3152130" y="900570"/>
                          <a:chExt cx="108684" cy="680786"/>
                        </a:xfrm>
                      </p:grpSpPr>
                      <p:sp>
                        <p:nvSpPr>
                          <p:cNvPr id="89" name="Rectangle 88">
                            <a:extLst>
                              <a:ext uri="{FF2B5EF4-FFF2-40B4-BE49-F238E27FC236}">
                                <a16:creationId xmlns:a16="http://schemas.microsoft.com/office/drawing/2014/main" id="{BA1B06BE-3252-68F6-25E6-BCFC02A3D4D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3152130" y="1114042"/>
                            <a:ext cx="108684" cy="467314"/>
                          </a:xfrm>
                          <a:prstGeom prst="rect">
                            <a:avLst/>
                          </a:prstGeom>
                          <a:solidFill>
                            <a:schemeClr val="bg1">
                              <a:lumMod val="65000"/>
                            </a:schemeClr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90" name="Rectangle 89">
                            <a:extLst>
                              <a:ext uri="{FF2B5EF4-FFF2-40B4-BE49-F238E27FC236}">
                                <a16:creationId xmlns:a16="http://schemas.microsoft.com/office/drawing/2014/main" id="{27BEE53E-2F74-B52C-E597-0E217F5EECE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3133959" y="1014287"/>
                            <a:ext cx="145027" cy="52476"/>
                          </a:xfrm>
                          <a:prstGeom prst="rect">
                            <a:avLst/>
                          </a:prstGeom>
                          <a:solidFill>
                            <a:schemeClr val="tx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91" name="Rectangle 90">
                            <a:extLst>
                              <a:ext uri="{FF2B5EF4-FFF2-40B4-BE49-F238E27FC236}">
                                <a16:creationId xmlns:a16="http://schemas.microsoft.com/office/drawing/2014/main" id="{B6DD6ED8-A2B3-B391-1E06-22C4E067FED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3168824" y="900570"/>
                            <a:ext cx="75294" cy="179176"/>
                          </a:xfrm>
                          <a:prstGeom prst="rect">
                            <a:avLst/>
                          </a:prstGeom>
                          <a:solidFill>
                            <a:schemeClr val="bg1">
                              <a:lumMod val="95000"/>
                            </a:schemeClr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grpSp>
                    <p:nvGrpSpPr>
                      <p:cNvPr id="92" name="Group 91">
                        <a:extLst>
                          <a:ext uri="{FF2B5EF4-FFF2-40B4-BE49-F238E27FC236}">
                            <a16:creationId xmlns:a16="http://schemas.microsoft.com/office/drawing/2014/main" id="{70E326C6-3094-A915-7C37-E40B7FF19F1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946552" y="1472598"/>
                        <a:ext cx="522791" cy="1407311"/>
                        <a:chOff x="2942041" y="1222260"/>
                        <a:chExt cx="522791" cy="1407311"/>
                      </a:xfrm>
                    </p:grpSpPr>
                    <p:sp>
                      <p:nvSpPr>
                        <p:cNvPr id="84" name="Rectangle 83">
                          <a:extLst>
                            <a:ext uri="{FF2B5EF4-FFF2-40B4-BE49-F238E27FC236}">
                              <a16:creationId xmlns:a16="http://schemas.microsoft.com/office/drawing/2014/main" id="{1AD32145-7CA1-47D3-898A-830A6ED9358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800000">
                          <a:off x="2942041" y="1375800"/>
                          <a:ext cx="522791" cy="263848"/>
                        </a:xfrm>
                        <a:prstGeom prst="rect">
                          <a:avLst/>
                        </a:prstGeom>
                        <a:solidFill>
                          <a:schemeClr val="bg1">
                            <a:lumMod val="85000"/>
                          </a:schemeClr>
                        </a:solidFill>
                        <a:ln>
                          <a:solidFill>
                            <a:schemeClr val="tx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69" name="Group 68">
                          <a:extLst>
                            <a:ext uri="{FF2B5EF4-FFF2-40B4-BE49-F238E27FC236}">
                              <a16:creationId xmlns:a16="http://schemas.microsoft.com/office/drawing/2014/main" id="{FA618B2F-B81F-A9A4-4645-10902FEAAF2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978457" y="1222260"/>
                          <a:ext cx="460797" cy="1407311"/>
                          <a:chOff x="2899522" y="1446671"/>
                          <a:chExt cx="460797" cy="1407311"/>
                        </a:xfrm>
                      </p:grpSpPr>
                      <p:grpSp>
                        <p:nvGrpSpPr>
                          <p:cNvPr id="61" name="Group 60">
                            <a:extLst>
                              <a:ext uri="{FF2B5EF4-FFF2-40B4-BE49-F238E27FC236}">
                                <a16:creationId xmlns:a16="http://schemas.microsoft.com/office/drawing/2014/main" id="{735BD007-43CF-6158-A9A1-E8AFC34FA962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2899522" y="1446671"/>
                            <a:ext cx="426631" cy="1407311"/>
                            <a:chOff x="2944968" y="952403"/>
                            <a:chExt cx="426631" cy="1407311"/>
                          </a:xfrm>
                        </p:grpSpPr>
                        <p:pic>
                          <p:nvPicPr>
                            <p:cNvPr id="57" name="Picture 56">
                              <a:extLst>
                                <a:ext uri="{FF2B5EF4-FFF2-40B4-BE49-F238E27FC236}">
                                  <a16:creationId xmlns:a16="http://schemas.microsoft.com/office/drawing/2014/main" id="{919E8C8B-B7E4-711F-557A-B40E0DF405B5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6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300007" y="1000053"/>
                              <a:ext cx="52292" cy="1343043"/>
                            </a:xfrm>
                            <a:prstGeom prst="rect">
                              <a:avLst/>
                            </a:prstGeom>
                            <a:effectLst>
                              <a:glow rad="12700">
                                <a:schemeClr val="tx1"/>
                              </a:glow>
                            </a:effectLst>
                          </p:spPr>
                        </p:pic>
                        <p:pic>
                          <p:nvPicPr>
                            <p:cNvPr id="58" name="Picture 57">
                              <a:extLst>
                                <a:ext uri="{FF2B5EF4-FFF2-40B4-BE49-F238E27FC236}">
                                  <a16:creationId xmlns:a16="http://schemas.microsoft.com/office/drawing/2014/main" id="{78BD208A-A937-5A23-34DD-12893672E52D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6"/>
                            <a:stretch>
                              <a:fillRect/>
                            </a:stretch>
                          </p:blipFill>
                          <p:spPr>
                            <a:xfrm rot="20700000">
                              <a:off x="3130802" y="1016671"/>
                              <a:ext cx="52292" cy="1343043"/>
                            </a:xfrm>
                            <a:prstGeom prst="rect">
                              <a:avLst/>
                            </a:prstGeom>
                            <a:effectLst>
                              <a:glow rad="12700">
                                <a:schemeClr val="tx1"/>
                              </a:glow>
                            </a:effectLst>
                          </p:spPr>
                        </p:pic>
                        <p:sp>
                          <p:nvSpPr>
                            <p:cNvPr id="59" name="Rectangle 58">
                              <a:extLst>
                                <a:ext uri="{FF2B5EF4-FFF2-40B4-BE49-F238E27FC236}">
                                  <a16:creationId xmlns:a16="http://schemas.microsoft.com/office/drawing/2014/main" id="{8A09BC46-136F-D25E-06B8-425428105381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3280706" y="952403"/>
                              <a:ext cx="90893" cy="158750"/>
                            </a:xfrm>
                            <a:prstGeom prst="rect">
                              <a:avLst/>
                            </a:prstGeom>
                            <a:solidFill>
                              <a:schemeClr val="bg1">
                                <a:lumMod val="85000"/>
                              </a:schemeClr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  <p:sp>
                          <p:nvSpPr>
                            <p:cNvPr id="60" name="Rectangle 59">
                              <a:extLst>
                                <a:ext uri="{FF2B5EF4-FFF2-40B4-BE49-F238E27FC236}">
                                  <a16:creationId xmlns:a16="http://schemas.microsoft.com/office/drawing/2014/main" id="{9D844388-A324-BB76-B9A3-261528B581F3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20700000">
                              <a:off x="2944968" y="995429"/>
                              <a:ext cx="90893" cy="158750"/>
                            </a:xfrm>
                            <a:prstGeom prst="rect">
                              <a:avLst/>
                            </a:prstGeom>
                            <a:solidFill>
                              <a:schemeClr val="bg1">
                                <a:lumMod val="85000"/>
                              </a:schemeClr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</p:grpSp>
                      <p:grpSp>
                        <p:nvGrpSpPr>
                          <p:cNvPr id="65" name="Group 64">
                            <a:extLst>
                              <a:ext uri="{FF2B5EF4-FFF2-40B4-BE49-F238E27FC236}">
                                <a16:creationId xmlns:a16="http://schemas.microsoft.com/office/drawing/2014/main" id="{8CBF8594-6BE1-043C-91F6-16B1E1F652A9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3201093" y="1625395"/>
                            <a:ext cx="159226" cy="158750"/>
                            <a:chOff x="2300605" y="1194417"/>
                            <a:chExt cx="159226" cy="158750"/>
                          </a:xfrm>
                        </p:grpSpPr>
                        <p:sp>
                          <p:nvSpPr>
                            <p:cNvPr id="63" name="Rectangle 62">
                              <a:extLst>
                                <a:ext uri="{FF2B5EF4-FFF2-40B4-BE49-F238E27FC236}">
                                  <a16:creationId xmlns:a16="http://schemas.microsoft.com/office/drawing/2014/main" id="{B7764DA5-87DA-6339-CC41-25D9B9952B4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2300605" y="1194417"/>
                              <a:ext cx="159226" cy="158750"/>
                            </a:xfrm>
                            <a:prstGeom prst="rect">
                              <a:avLst/>
                            </a:prstGeom>
                            <a:solidFill>
                              <a:schemeClr val="tx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  <p:sp>
                          <p:nvSpPr>
                            <p:cNvPr id="64" name="Oval 63">
                              <a:extLst>
                                <a:ext uri="{FF2B5EF4-FFF2-40B4-BE49-F238E27FC236}">
                                  <a16:creationId xmlns:a16="http://schemas.microsoft.com/office/drawing/2014/main" id="{EDA8A569-E0B3-0ECE-5794-450B18E40FE2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2325410" y="1216989"/>
                              <a:ext cx="109616" cy="109616"/>
                            </a:xfrm>
                            <a:prstGeom prst="ellipse">
                              <a:avLst/>
                            </a:prstGeom>
                            <a:solidFill>
                              <a:schemeClr val="bg1">
                                <a:lumMod val="75000"/>
                              </a:schemeClr>
                            </a:solidFill>
                            <a:ln>
                              <a:solidFill>
                                <a:schemeClr val="bg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</p:grpSp>
                      <p:grpSp>
                        <p:nvGrpSpPr>
                          <p:cNvPr id="66" name="Group 65">
                            <a:extLst>
                              <a:ext uri="{FF2B5EF4-FFF2-40B4-BE49-F238E27FC236}">
                                <a16:creationId xmlns:a16="http://schemas.microsoft.com/office/drawing/2014/main" id="{46C3A558-35A5-507F-D855-8E2EBA9A8421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 rot="20700000">
                            <a:off x="2912444" y="1666952"/>
                            <a:ext cx="159226" cy="158750"/>
                            <a:chOff x="2300605" y="1194417"/>
                            <a:chExt cx="159226" cy="158750"/>
                          </a:xfrm>
                        </p:grpSpPr>
                        <p:sp>
                          <p:nvSpPr>
                            <p:cNvPr id="67" name="Rectangle 66">
                              <a:extLst>
                                <a:ext uri="{FF2B5EF4-FFF2-40B4-BE49-F238E27FC236}">
                                  <a16:creationId xmlns:a16="http://schemas.microsoft.com/office/drawing/2014/main" id="{B6CDF6A4-0688-6F84-3BCE-DA5FACF73C7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2300605" y="1194417"/>
                              <a:ext cx="159226" cy="158750"/>
                            </a:xfrm>
                            <a:prstGeom prst="rect">
                              <a:avLst/>
                            </a:prstGeom>
                            <a:solidFill>
                              <a:schemeClr val="tx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  <p:sp>
                          <p:nvSpPr>
                            <p:cNvPr id="68" name="Oval 67">
                              <a:extLst>
                                <a:ext uri="{FF2B5EF4-FFF2-40B4-BE49-F238E27FC236}">
                                  <a16:creationId xmlns:a16="http://schemas.microsoft.com/office/drawing/2014/main" id="{EE06A567-73DA-BA7A-02EB-11AEBDEA78B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2325410" y="1216989"/>
                              <a:ext cx="109616" cy="109616"/>
                            </a:xfrm>
                            <a:prstGeom prst="ellipse">
                              <a:avLst/>
                            </a:prstGeom>
                            <a:solidFill>
                              <a:schemeClr val="bg1">
                                <a:lumMod val="75000"/>
                              </a:schemeClr>
                            </a:solidFill>
                            <a:ln>
                              <a:solidFill>
                                <a:schemeClr val="bg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</p:grpSp>
                    </p:grpSp>
                  </p:grpSp>
                </p:grpSp>
                <p:sp>
                  <p:nvSpPr>
                    <p:cNvPr id="96" name="TextBox 95">
                      <a:extLst>
                        <a:ext uri="{FF2B5EF4-FFF2-40B4-BE49-F238E27FC236}">
                          <a16:creationId xmlns:a16="http://schemas.microsoft.com/office/drawing/2014/main" id="{B4284B02-819C-5CF8-B486-D64AEF698F7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718481" y="1266607"/>
                      <a:ext cx="550630" cy="25391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05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 axis</a:t>
                      </a:r>
                    </a:p>
                  </p:txBody>
                </p:sp>
                <p:cxnSp>
                  <p:nvCxnSpPr>
                    <p:cNvPr id="98" name="Straight Connector 97">
                      <a:extLst>
                        <a:ext uri="{FF2B5EF4-FFF2-40B4-BE49-F238E27FC236}">
                          <a16:creationId xmlns:a16="http://schemas.microsoft.com/office/drawing/2014/main" id="{B92A321F-1B70-8375-B77E-93C7A14544E8}"/>
                        </a:ext>
                      </a:extLst>
                    </p:cNvPr>
                    <p:cNvCxnSpPr>
                      <a:cxnSpLocks/>
                      <a:stCxn id="80" idx="1"/>
                    </p:cNvCxnSpPr>
                    <p:nvPr/>
                  </p:nvCxnSpPr>
                  <p:spPr>
                    <a:xfrm>
                      <a:off x="3554017" y="1318254"/>
                      <a:ext cx="267889" cy="86533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2" name="Straight Connector 101">
                      <a:extLst>
                        <a:ext uri="{FF2B5EF4-FFF2-40B4-BE49-F238E27FC236}">
                          <a16:creationId xmlns:a16="http://schemas.microsoft.com/office/drawing/2014/main" id="{930ED046-4D18-78CF-46E0-BDFE50F93A5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506687" y="1223038"/>
                      <a:ext cx="315219" cy="36025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23D5FDB5-1431-6439-D615-EF55E1DB301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718481" y="1116399"/>
                      <a:ext cx="550630" cy="25391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05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 axis</a:t>
                      </a:r>
                    </a:p>
                  </p:txBody>
                </p:sp>
                <p:cxnSp>
                  <p:nvCxnSpPr>
                    <p:cNvPr id="105" name="Straight Connector 104">
                      <a:extLst>
                        <a:ext uri="{FF2B5EF4-FFF2-40B4-BE49-F238E27FC236}">
                          <a16:creationId xmlns:a16="http://schemas.microsoft.com/office/drawing/2014/main" id="{91E26860-F18D-5D56-8CD5-EAABFBED99B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3277647" y="916577"/>
                      <a:ext cx="31697" cy="10289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06" name="TextBox 105">
                      <a:extLst>
                        <a:ext uri="{FF2B5EF4-FFF2-40B4-BE49-F238E27FC236}">
                          <a16:creationId xmlns:a16="http://schemas.microsoft.com/office/drawing/2014/main" id="{4B9C9CCE-D14C-EFCE-048A-6EBA3AD4784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194028" y="726852"/>
                      <a:ext cx="550630" cy="25391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05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 axis</a:t>
                      </a:r>
                    </a:p>
                  </p:txBody>
                </p:sp>
                <p:cxnSp>
                  <p:nvCxnSpPr>
                    <p:cNvPr id="108" name="Straight Connector 107">
                      <a:extLst>
                        <a:ext uri="{FF2B5EF4-FFF2-40B4-BE49-F238E27FC236}">
                          <a16:creationId xmlns:a16="http://schemas.microsoft.com/office/drawing/2014/main" id="{F33A9920-8078-1020-79C7-5894B7605E0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3245950" y="1029404"/>
                      <a:ext cx="289638" cy="19589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10" name="TextBox 109">
                      <a:extLst>
                        <a:ext uri="{FF2B5EF4-FFF2-40B4-BE49-F238E27FC236}">
                          <a16:creationId xmlns:a16="http://schemas.microsoft.com/office/drawing/2014/main" id="{EAC7CD06-5A17-FD60-6A6D-75EC7BA6ED6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371948" y="895057"/>
                      <a:ext cx="1307208" cy="25391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05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fine-step z axis</a:t>
                      </a:r>
                    </a:p>
                  </p:txBody>
                </p:sp>
                <p:sp>
                  <p:nvSpPr>
                    <p:cNvPr id="118" name="TextBox 117">
                      <a:extLst>
                        <a:ext uri="{FF2B5EF4-FFF2-40B4-BE49-F238E27FC236}">
                          <a16:creationId xmlns:a16="http://schemas.microsoft.com/office/drawing/2014/main" id="{161728EC-02F1-90E4-E9FF-922AC89CD12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24517" y="2038595"/>
                      <a:ext cx="550630" cy="25391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05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pH</a:t>
                      </a:r>
                    </a:p>
                  </p:txBody>
                </p:sp>
                <p:sp>
                  <p:nvSpPr>
                    <p:cNvPr id="120" name="TextBox 119">
                      <a:extLst>
                        <a:ext uri="{FF2B5EF4-FFF2-40B4-BE49-F238E27FC236}">
                          <a16:creationId xmlns:a16="http://schemas.microsoft.com/office/drawing/2014/main" id="{F990A8DC-EF76-91B4-7957-5ED05410252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562936" y="2084904"/>
                      <a:ext cx="550630" cy="25391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05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O</a:t>
                      </a:r>
                      <a:r>
                        <a:rPr lang="en-US" sz="1050" baseline="-250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  <a:endParaRPr lang="en-US" sz="105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p:txBody>
                </p:sp>
              </p:grpSp>
              <p:cxnSp>
                <p:nvCxnSpPr>
                  <p:cNvPr id="122" name="Straight Connector 121">
                    <a:extLst>
                      <a:ext uri="{FF2B5EF4-FFF2-40B4-BE49-F238E27FC236}">
                        <a16:creationId xmlns:a16="http://schemas.microsoft.com/office/drawing/2014/main" id="{5A4E590A-220B-D917-8422-8EB4D5B9A1E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641937" y="2740786"/>
                    <a:ext cx="100494" cy="151913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3" name="TextBox 122">
                    <a:extLst>
                      <a:ext uri="{FF2B5EF4-FFF2-40B4-BE49-F238E27FC236}">
                        <a16:creationId xmlns:a16="http://schemas.microsoft.com/office/drawing/2014/main" id="{C3EF3DC4-54AF-36D1-4472-D1172E0ED7E0}"/>
                      </a:ext>
                    </a:extLst>
                  </p:cNvPr>
                  <p:cNvSpPr txBox="1"/>
                  <p:nvPr/>
                </p:nvSpPr>
                <p:spPr>
                  <a:xfrm>
                    <a:off x="3340252" y="2552215"/>
                    <a:ext cx="871596" cy="25391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dirty="0"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coral tissue</a:t>
                    </a:r>
                  </a:p>
                </p:txBody>
              </p:sp>
              <p:cxnSp>
                <p:nvCxnSpPr>
                  <p:cNvPr id="125" name="Straight Connector 124">
                    <a:extLst>
                      <a:ext uri="{FF2B5EF4-FFF2-40B4-BE49-F238E27FC236}">
                        <a16:creationId xmlns:a16="http://schemas.microsoft.com/office/drawing/2014/main" id="{817EB62B-1715-D14E-13C4-DA1D80458F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3078103" y="2586440"/>
                    <a:ext cx="96718" cy="19222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7" name="TextBox 126">
                    <a:extLst>
                      <a:ext uri="{FF2B5EF4-FFF2-40B4-BE49-F238E27FC236}">
                        <a16:creationId xmlns:a16="http://schemas.microsoft.com/office/drawing/2014/main" id="{B4D17793-1FAC-704F-D5A6-7B67BE845AB4}"/>
                      </a:ext>
                    </a:extLst>
                  </p:cNvPr>
                  <p:cNvSpPr txBox="1"/>
                  <p:nvPr/>
                </p:nvSpPr>
                <p:spPr>
                  <a:xfrm>
                    <a:off x="2430306" y="2377492"/>
                    <a:ext cx="949841" cy="25391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dirty="0"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turf algae</a:t>
                    </a:r>
                  </a:p>
                </p:txBody>
              </p:sp>
              <p:cxnSp>
                <p:nvCxnSpPr>
                  <p:cNvPr id="128" name="Straight Connector 127">
                    <a:extLst>
                      <a:ext uri="{FF2B5EF4-FFF2-40B4-BE49-F238E27FC236}">
                        <a16:creationId xmlns:a16="http://schemas.microsoft.com/office/drawing/2014/main" id="{17397202-43D6-EED4-2313-645ABC4E539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495085" y="3185867"/>
                    <a:ext cx="96218" cy="24495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9" name="TextBox 128">
                    <a:extLst>
                      <a:ext uri="{FF2B5EF4-FFF2-40B4-BE49-F238E27FC236}">
                        <a16:creationId xmlns:a16="http://schemas.microsoft.com/office/drawing/2014/main" id="{2046AA42-16A1-1CB6-21E6-152909B3E9C3}"/>
                      </a:ext>
                    </a:extLst>
                  </p:cNvPr>
                  <p:cNvSpPr txBox="1"/>
                  <p:nvPr/>
                </p:nvSpPr>
                <p:spPr>
                  <a:xfrm>
                    <a:off x="3364152" y="3042030"/>
                    <a:ext cx="818398" cy="25391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dirty="0"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stand</a:t>
                    </a:r>
                  </a:p>
                </p:txBody>
              </p:sp>
              <p:sp>
                <p:nvSpPr>
                  <p:cNvPr id="132" name="TextBox 131">
                    <a:extLst>
                      <a:ext uri="{FF2B5EF4-FFF2-40B4-BE49-F238E27FC236}">
                        <a16:creationId xmlns:a16="http://schemas.microsoft.com/office/drawing/2014/main" id="{A6F87485-5709-4B54-4AEC-11BF5A18FF5A}"/>
                      </a:ext>
                    </a:extLst>
                  </p:cNvPr>
                  <p:cNvSpPr txBox="1"/>
                  <p:nvPr/>
                </p:nvSpPr>
                <p:spPr>
                  <a:xfrm>
                    <a:off x="4332439" y="1494650"/>
                    <a:ext cx="1639316" cy="25391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dirty="0"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Flow-straightener</a:t>
                    </a:r>
                  </a:p>
                </p:txBody>
              </p:sp>
              <p:cxnSp>
                <p:nvCxnSpPr>
                  <p:cNvPr id="133" name="Straight Connector 132">
                    <a:extLst>
                      <a:ext uri="{FF2B5EF4-FFF2-40B4-BE49-F238E27FC236}">
                        <a16:creationId xmlns:a16="http://schemas.microsoft.com/office/drawing/2014/main" id="{D05D4CF1-3DAE-3564-D89F-CB1F5AF40D0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881394" y="1689117"/>
                    <a:ext cx="100494" cy="151913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4" name="TextBox 133">
                    <a:extLst>
                      <a:ext uri="{FF2B5EF4-FFF2-40B4-BE49-F238E27FC236}">
                        <a16:creationId xmlns:a16="http://schemas.microsoft.com/office/drawing/2014/main" id="{BF145551-1E4D-AD64-FD05-21D1656B4523}"/>
                      </a:ext>
                    </a:extLst>
                  </p:cNvPr>
                  <p:cNvSpPr txBox="1"/>
                  <p:nvPr/>
                </p:nvSpPr>
                <p:spPr>
                  <a:xfrm>
                    <a:off x="782900" y="1529034"/>
                    <a:ext cx="1639316" cy="25391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dirty="0"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Flow-straightener</a:t>
                    </a:r>
                  </a:p>
                </p:txBody>
              </p:sp>
              <p:cxnSp>
                <p:nvCxnSpPr>
                  <p:cNvPr id="135" name="Straight Connector 134">
                    <a:extLst>
                      <a:ext uri="{FF2B5EF4-FFF2-40B4-BE49-F238E27FC236}">
                        <a16:creationId xmlns:a16="http://schemas.microsoft.com/office/drawing/2014/main" id="{9E6AA7F2-125E-5F66-E497-13E76F7B2FB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1780048" y="1727479"/>
                    <a:ext cx="102686" cy="109974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8" name="TextBox 137">
                    <a:extLst>
                      <a:ext uri="{FF2B5EF4-FFF2-40B4-BE49-F238E27FC236}">
                        <a16:creationId xmlns:a16="http://schemas.microsoft.com/office/drawing/2014/main" id="{835ED857-1A4E-7AE1-C5E7-7676387C7D64}"/>
                      </a:ext>
                    </a:extLst>
                  </p:cNvPr>
                  <p:cNvSpPr txBox="1"/>
                  <p:nvPr/>
                </p:nvSpPr>
                <p:spPr>
                  <a:xfrm>
                    <a:off x="4981888" y="2461419"/>
                    <a:ext cx="1223151" cy="2154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800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water flow </a:t>
                    </a:r>
                    <a:r>
                      <a:rPr lang="en-US" sz="800" dirty="0">
                        <a:solidFill>
                          <a:schemeClr val="bg1"/>
                        </a:solidFill>
                        <a:effectLst/>
                        <a:latin typeface="Helvetica" panose="020B0604020202020204" pitchFamily="34" charset="0"/>
                        <a:ea typeface="ＭＳ 明朝" panose="02020609040205080304" pitchFamily="17" charset="-128"/>
                        <a:cs typeface="Helvetica" panose="020B0604020202020204" pitchFamily="34" charset="0"/>
                      </a:rPr>
                      <a:t>~3 cm s</a:t>
                    </a:r>
                    <a:r>
                      <a:rPr lang="en-US" sz="800" baseline="30000" dirty="0">
                        <a:solidFill>
                          <a:schemeClr val="bg1"/>
                        </a:solidFill>
                        <a:effectLst/>
                        <a:latin typeface="Helvetica" panose="020B0604020202020204" pitchFamily="34" charset="0"/>
                        <a:ea typeface="ＭＳ 明朝" panose="02020609040205080304" pitchFamily="17" charset="-128"/>
                        <a:cs typeface="Helvetica" panose="020B0604020202020204" pitchFamily="34" charset="0"/>
                      </a:rPr>
                      <a:t>-1</a:t>
                    </a:r>
                    <a:endParaRPr lang="en-US" sz="8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42" name="TextBox 141">
                    <a:extLst>
                      <a:ext uri="{FF2B5EF4-FFF2-40B4-BE49-F238E27FC236}">
                        <a16:creationId xmlns:a16="http://schemas.microsoft.com/office/drawing/2014/main" id="{748F7290-5459-0F70-1053-1AF41F6760E3}"/>
                      </a:ext>
                    </a:extLst>
                  </p:cNvPr>
                  <p:cNvSpPr txBox="1"/>
                  <p:nvPr/>
                </p:nvSpPr>
                <p:spPr>
                  <a:xfrm>
                    <a:off x="604895" y="2465488"/>
                    <a:ext cx="1230848" cy="2154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800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water flow </a:t>
                    </a:r>
                    <a:r>
                      <a:rPr lang="en-US" sz="800" dirty="0">
                        <a:solidFill>
                          <a:schemeClr val="bg1"/>
                        </a:solidFill>
                        <a:effectLst/>
                        <a:latin typeface="Helvetica" panose="020B0604020202020204" pitchFamily="34" charset="0"/>
                        <a:ea typeface="ＭＳ 明朝" panose="02020609040205080304" pitchFamily="17" charset="-128"/>
                        <a:cs typeface="Helvetica" panose="020B0604020202020204" pitchFamily="34" charset="0"/>
                      </a:rPr>
                      <a:t>~3 cm s</a:t>
                    </a:r>
                    <a:r>
                      <a:rPr lang="en-US" sz="800" baseline="30000" dirty="0">
                        <a:solidFill>
                          <a:schemeClr val="bg1"/>
                        </a:solidFill>
                        <a:effectLst/>
                        <a:latin typeface="Helvetica" panose="020B0604020202020204" pitchFamily="34" charset="0"/>
                        <a:ea typeface="ＭＳ 明朝" panose="02020609040205080304" pitchFamily="17" charset="-128"/>
                        <a:cs typeface="Helvetica" panose="020B0604020202020204" pitchFamily="34" charset="0"/>
                      </a:rPr>
                      <a:t>-1</a:t>
                    </a:r>
                    <a:endParaRPr lang="en-US" sz="8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248" name="Group 247">
                  <a:extLst>
                    <a:ext uri="{FF2B5EF4-FFF2-40B4-BE49-F238E27FC236}">
                      <a16:creationId xmlns:a16="http://schemas.microsoft.com/office/drawing/2014/main" id="{90C181FD-2C4A-1571-A610-6BE9C33C747A}"/>
                    </a:ext>
                  </a:extLst>
                </p:cNvPr>
                <p:cNvGrpSpPr/>
                <p:nvPr/>
              </p:nvGrpSpPr>
              <p:grpSpPr>
                <a:xfrm>
                  <a:off x="2024323" y="2121795"/>
                  <a:ext cx="2736933" cy="1000697"/>
                  <a:chOff x="2024323" y="2083374"/>
                  <a:chExt cx="2736933" cy="1000697"/>
                </a:xfrm>
              </p:grpSpPr>
              <p:grpSp>
                <p:nvGrpSpPr>
                  <p:cNvPr id="246" name="Group 245">
                    <a:extLst>
                      <a:ext uri="{FF2B5EF4-FFF2-40B4-BE49-F238E27FC236}">
                        <a16:creationId xmlns:a16="http://schemas.microsoft.com/office/drawing/2014/main" id="{D342C30F-A1FE-68EA-D676-BB5525A63ED4}"/>
                      </a:ext>
                    </a:extLst>
                  </p:cNvPr>
                  <p:cNvGrpSpPr/>
                  <p:nvPr/>
                </p:nvGrpSpPr>
                <p:grpSpPr>
                  <a:xfrm>
                    <a:off x="2024323" y="2083374"/>
                    <a:ext cx="2736933" cy="1000697"/>
                    <a:chOff x="2024323" y="2083374"/>
                    <a:chExt cx="2736933" cy="1000697"/>
                  </a:xfrm>
                </p:grpSpPr>
                <p:grpSp>
                  <p:nvGrpSpPr>
                    <p:cNvPr id="212" name="Group 211">
                      <a:extLst>
                        <a:ext uri="{FF2B5EF4-FFF2-40B4-BE49-F238E27FC236}">
                          <a16:creationId xmlns:a16="http://schemas.microsoft.com/office/drawing/2014/main" id="{2C712C25-35FA-9B64-2285-17A486A9A6C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00992" y="2083374"/>
                      <a:ext cx="2373202" cy="431480"/>
                      <a:chOff x="2070139" y="1776413"/>
                      <a:chExt cx="2634908" cy="918916"/>
                    </a:xfrm>
                  </p:grpSpPr>
                  <p:cxnSp>
                    <p:nvCxnSpPr>
                      <p:cNvPr id="208" name="Straight Connector 207">
                        <a:extLst>
                          <a:ext uri="{FF2B5EF4-FFF2-40B4-BE49-F238E27FC236}">
                            <a16:creationId xmlns:a16="http://schemas.microsoft.com/office/drawing/2014/main" id="{2FF62B7C-ABDE-45E5-88FD-1310E72B978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2070139" y="1799549"/>
                        <a:ext cx="1305115" cy="832554"/>
                      </a:xfrm>
                      <a:prstGeom prst="line">
                        <a:avLst/>
                      </a:prstGeom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0" name="Straight Connector 209">
                        <a:extLst>
                          <a:ext uri="{FF2B5EF4-FFF2-40B4-BE49-F238E27FC236}">
                            <a16:creationId xmlns:a16="http://schemas.microsoft.com/office/drawing/2014/main" id="{411E8A09-6220-9A7D-3564-3F380770053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3399932" y="1799549"/>
                        <a:ext cx="1305115" cy="832554"/>
                      </a:xfrm>
                      <a:prstGeom prst="line">
                        <a:avLst/>
                      </a:prstGeom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11" name="Oval 210">
                        <a:extLst>
                          <a:ext uri="{FF2B5EF4-FFF2-40B4-BE49-F238E27FC236}">
                            <a16:creationId xmlns:a16="http://schemas.microsoft.com/office/drawing/2014/main" id="{1DE08367-604A-9DB5-4523-28D88DA95F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353997" y="1776413"/>
                        <a:ext cx="70520" cy="45719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02" name="Rectangle 201">
                        <a:extLst>
                          <a:ext uri="{FF2B5EF4-FFF2-40B4-BE49-F238E27FC236}">
                            <a16:creationId xmlns:a16="http://schemas.microsoft.com/office/drawing/2014/main" id="{8181E17A-DEFE-30A1-FAAD-E72FF2C0DF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5032" y="2564390"/>
                        <a:ext cx="2627839" cy="130939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cxnSp>
                  <p:nvCxnSpPr>
                    <p:cNvPr id="226" name="Straight Connector 225">
                      <a:extLst>
                        <a:ext uri="{FF2B5EF4-FFF2-40B4-BE49-F238E27FC236}">
                          <a16:creationId xmlns:a16="http://schemas.microsoft.com/office/drawing/2014/main" id="{5989C768-8EC3-C3CE-5A28-A200D8AD8F9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392790" y="2559578"/>
                      <a:ext cx="0" cy="514200"/>
                    </a:xfrm>
                    <a:prstGeom prst="line">
                      <a:avLst/>
                    </a:prstGeom>
                    <a:ln w="12700">
                      <a:solidFill>
                        <a:schemeClr val="accent4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230" name="Group 229">
                      <a:extLst>
                        <a:ext uri="{FF2B5EF4-FFF2-40B4-BE49-F238E27FC236}">
                          <a16:creationId xmlns:a16="http://schemas.microsoft.com/office/drawing/2014/main" id="{49EE71E8-1AEC-16FA-12EB-542155C4878D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3543194" y="2559578"/>
                      <a:ext cx="1218062" cy="524493"/>
                      <a:chOff x="1834919" y="2569619"/>
                      <a:chExt cx="1218062" cy="524493"/>
                    </a:xfrm>
                  </p:grpSpPr>
                  <p:cxnSp>
                    <p:nvCxnSpPr>
                      <p:cNvPr id="231" name="Straight Connector 230">
                        <a:extLst>
                          <a:ext uri="{FF2B5EF4-FFF2-40B4-BE49-F238E27FC236}">
                            <a16:creationId xmlns:a16="http://schemas.microsoft.com/office/drawing/2014/main" id="{ED41985D-0B8B-27E9-3325-49D2B523648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834919" y="2569619"/>
                        <a:ext cx="332601" cy="508315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32" name="Straight Connector 231">
                        <a:extLst>
                          <a:ext uri="{FF2B5EF4-FFF2-40B4-BE49-F238E27FC236}">
                            <a16:creationId xmlns:a16="http://schemas.microsoft.com/office/drawing/2014/main" id="{585DBD3B-C65A-21A6-3FAB-070978BDB88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2188973" y="2569619"/>
                        <a:ext cx="157079" cy="313963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33" name="Straight Connector 232">
                        <a:extLst>
                          <a:ext uri="{FF2B5EF4-FFF2-40B4-BE49-F238E27FC236}">
                            <a16:creationId xmlns:a16="http://schemas.microsoft.com/office/drawing/2014/main" id="{38F0BD1B-BCC1-B09A-A8AC-A6064B6DDB3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2652834" y="2569619"/>
                        <a:ext cx="71972" cy="299578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34" name="Straight Connector 233">
                        <a:extLst>
                          <a:ext uri="{FF2B5EF4-FFF2-40B4-BE49-F238E27FC236}">
                            <a16:creationId xmlns:a16="http://schemas.microsoft.com/office/drawing/2014/main" id="{81F3EDF9-D650-E170-90B8-3C8575C136A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3012269" y="2569619"/>
                        <a:ext cx="40712" cy="270501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35" name="Straight Connector 234">
                        <a:extLst>
                          <a:ext uri="{FF2B5EF4-FFF2-40B4-BE49-F238E27FC236}">
                            <a16:creationId xmlns:a16="http://schemas.microsoft.com/office/drawing/2014/main" id="{775BE0F2-AC3B-A2AB-8AEF-7E5EC68BD48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2319813" y="2569619"/>
                        <a:ext cx="231745" cy="519137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36" name="Straight Connector 235">
                        <a:extLst>
                          <a:ext uri="{FF2B5EF4-FFF2-40B4-BE49-F238E27FC236}">
                            <a16:creationId xmlns:a16="http://schemas.microsoft.com/office/drawing/2014/main" id="{4B589B31-AF29-BDBA-7FAA-5E52C8B2D08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2826082" y="2569619"/>
                        <a:ext cx="74606" cy="524493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39" name="Group 238">
                      <a:extLst>
                        <a:ext uri="{FF2B5EF4-FFF2-40B4-BE49-F238E27FC236}">
                          <a16:creationId xmlns:a16="http://schemas.microsoft.com/office/drawing/2014/main" id="{285E7B38-E581-0D41-57CA-036CF77F2D3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024323" y="2559578"/>
                      <a:ext cx="1218062" cy="524493"/>
                      <a:chOff x="1834919" y="2569619"/>
                      <a:chExt cx="1218062" cy="524493"/>
                    </a:xfrm>
                  </p:grpSpPr>
                  <p:cxnSp>
                    <p:nvCxnSpPr>
                      <p:cNvPr id="240" name="Straight Connector 239">
                        <a:extLst>
                          <a:ext uri="{FF2B5EF4-FFF2-40B4-BE49-F238E27FC236}">
                            <a16:creationId xmlns:a16="http://schemas.microsoft.com/office/drawing/2014/main" id="{17390FFF-4D9E-980E-4B66-13CA1903149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834919" y="2569619"/>
                        <a:ext cx="332601" cy="508315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41" name="Straight Connector 240">
                        <a:extLst>
                          <a:ext uri="{FF2B5EF4-FFF2-40B4-BE49-F238E27FC236}">
                            <a16:creationId xmlns:a16="http://schemas.microsoft.com/office/drawing/2014/main" id="{96ACAC2F-D232-26E4-953B-140264B5693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2188973" y="2569619"/>
                        <a:ext cx="157079" cy="313963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42" name="Straight Connector 241">
                        <a:extLst>
                          <a:ext uri="{FF2B5EF4-FFF2-40B4-BE49-F238E27FC236}">
                            <a16:creationId xmlns:a16="http://schemas.microsoft.com/office/drawing/2014/main" id="{4A07DF6A-78BD-97C3-9C43-BCC067FDE91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2652834" y="2569619"/>
                        <a:ext cx="71972" cy="299578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43" name="Straight Connector 242">
                        <a:extLst>
                          <a:ext uri="{FF2B5EF4-FFF2-40B4-BE49-F238E27FC236}">
                            <a16:creationId xmlns:a16="http://schemas.microsoft.com/office/drawing/2014/main" id="{6F6ED07D-40EC-FFF5-19A0-967A63237A9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3012269" y="2569619"/>
                        <a:ext cx="40712" cy="270501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44" name="Straight Connector 243">
                        <a:extLst>
                          <a:ext uri="{FF2B5EF4-FFF2-40B4-BE49-F238E27FC236}">
                            <a16:creationId xmlns:a16="http://schemas.microsoft.com/office/drawing/2014/main" id="{5D6CB4BF-C31A-210B-C069-C34D6633A06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2319813" y="2569619"/>
                        <a:ext cx="231745" cy="519137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45" name="Straight Connector 244">
                        <a:extLst>
                          <a:ext uri="{FF2B5EF4-FFF2-40B4-BE49-F238E27FC236}">
                            <a16:creationId xmlns:a16="http://schemas.microsoft.com/office/drawing/2014/main" id="{2966501F-4C25-5E26-D97E-46EE246DC09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2826082" y="2569619"/>
                        <a:ext cx="74606" cy="524493"/>
                      </a:xfrm>
                      <a:prstGeom prst="line">
                        <a:avLst/>
                      </a:prstGeom>
                      <a:ln w="12700">
                        <a:solidFill>
                          <a:schemeClr val="accent4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sp>
                <p:nvSpPr>
                  <p:cNvPr id="247" name="TextBox 246">
                    <a:extLst>
                      <a:ext uri="{FF2B5EF4-FFF2-40B4-BE49-F238E27FC236}">
                        <a16:creationId xmlns:a16="http://schemas.microsoft.com/office/drawing/2014/main" id="{8F2BA06C-3C90-67FB-BCE8-12F15FF4DA6E}"/>
                      </a:ext>
                    </a:extLst>
                  </p:cNvPr>
                  <p:cNvSpPr txBox="1"/>
                  <p:nvPr/>
                </p:nvSpPr>
                <p:spPr>
                  <a:xfrm>
                    <a:off x="2511277" y="2128338"/>
                    <a:ext cx="1755078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900" dirty="0"/>
                      <a:t>Light source</a:t>
                    </a:r>
                  </a:p>
                  <a:p>
                    <a:pPr algn="ctr"/>
                    <a:r>
                      <a:rPr lang="en-US" sz="700" dirty="0"/>
                      <a:t>(only day-time measurements)</a:t>
                    </a:r>
                  </a:p>
                </p:txBody>
              </p:sp>
            </p:grpSp>
          </p:grpSp>
          <p:sp>
            <p:nvSpPr>
              <p:cNvPr id="314" name="TextBox 313">
                <a:extLst>
                  <a:ext uri="{FF2B5EF4-FFF2-40B4-BE49-F238E27FC236}">
                    <a16:creationId xmlns:a16="http://schemas.microsoft.com/office/drawing/2014/main" id="{833BD0C5-E45A-6B9B-2F54-2380074FEA79}"/>
                  </a:ext>
                </a:extLst>
              </p:cNvPr>
              <p:cNvSpPr txBox="1"/>
              <p:nvPr/>
            </p:nvSpPr>
            <p:spPr>
              <a:xfrm rot="16200000">
                <a:off x="-304223" y="3394017"/>
                <a:ext cx="146353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15 cm</a:t>
                </a:r>
              </a:p>
            </p:txBody>
          </p:sp>
          <p:sp>
            <p:nvSpPr>
              <p:cNvPr id="315" name="TextBox 314">
                <a:extLst>
                  <a:ext uri="{FF2B5EF4-FFF2-40B4-BE49-F238E27FC236}">
                    <a16:creationId xmlns:a16="http://schemas.microsoft.com/office/drawing/2014/main" id="{1976D435-99E0-067B-6206-422CAEE43120}"/>
                  </a:ext>
                </a:extLst>
              </p:cNvPr>
              <p:cNvSpPr txBox="1"/>
              <p:nvPr/>
            </p:nvSpPr>
            <p:spPr>
              <a:xfrm>
                <a:off x="508125" y="4239496"/>
                <a:ext cx="576097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60 cm</a:t>
                </a:r>
              </a:p>
            </p:txBody>
          </p:sp>
        </p:grpSp>
        <p:grpSp>
          <p:nvGrpSpPr>
            <p:cNvPr id="318" name="Group 317">
              <a:extLst>
                <a:ext uri="{FF2B5EF4-FFF2-40B4-BE49-F238E27FC236}">
                  <a16:creationId xmlns:a16="http://schemas.microsoft.com/office/drawing/2014/main" id="{BC5170F1-8303-3427-C0E5-E330D79770CF}"/>
                </a:ext>
              </a:extLst>
            </p:cNvPr>
            <p:cNvGrpSpPr/>
            <p:nvPr/>
          </p:nvGrpSpPr>
          <p:grpSpPr>
            <a:xfrm>
              <a:off x="129201" y="4971430"/>
              <a:ext cx="6533386" cy="3218023"/>
              <a:chOff x="129201" y="6162988"/>
              <a:chExt cx="6533386" cy="3218023"/>
            </a:xfrm>
          </p:grpSpPr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002FDB53-AC66-D11D-7D46-FF31D2CE7277}"/>
                  </a:ext>
                </a:extLst>
              </p:cNvPr>
              <p:cNvSpPr/>
              <p:nvPr/>
            </p:nvSpPr>
            <p:spPr>
              <a:xfrm>
                <a:off x="511237" y="6757395"/>
                <a:ext cx="5757864" cy="2408673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89A9DC41-D4B0-EF20-BAAA-CD61E1475332}"/>
                  </a:ext>
                </a:extLst>
              </p:cNvPr>
              <p:cNvSpPr/>
              <p:nvPr/>
            </p:nvSpPr>
            <p:spPr>
              <a:xfrm>
                <a:off x="511968" y="6752052"/>
                <a:ext cx="5757864" cy="241401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0D3DD86E-996F-8ABA-496C-B28910FFCC62}"/>
                  </a:ext>
                </a:extLst>
              </p:cNvPr>
              <p:cNvSpPr/>
              <p:nvPr/>
            </p:nvSpPr>
            <p:spPr>
              <a:xfrm>
                <a:off x="1691603" y="7658611"/>
                <a:ext cx="3377088" cy="60089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0" name="Picture 149">
                <a:extLst>
                  <a:ext uri="{FF2B5EF4-FFF2-40B4-BE49-F238E27FC236}">
                    <a16:creationId xmlns:a16="http://schemas.microsoft.com/office/drawing/2014/main" id="{538704EE-85AC-A552-018B-805538411B9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7813"/>
              <a:stretch/>
            </p:blipFill>
            <p:spPr>
              <a:xfrm flipH="1">
                <a:off x="2826868" y="8504062"/>
                <a:ext cx="822738" cy="600898"/>
              </a:xfrm>
              <a:prstGeom prst="rect">
                <a:avLst/>
              </a:prstGeom>
              <a:effectLst>
                <a:glow rad="63500">
                  <a:schemeClr val="bg1"/>
                </a:glow>
              </a:effectLst>
            </p:spPr>
          </p:pic>
          <p:pic>
            <p:nvPicPr>
              <p:cNvPr id="151" name="Picture 150">
                <a:extLst>
                  <a:ext uri="{FF2B5EF4-FFF2-40B4-BE49-F238E27FC236}">
                    <a16:creationId xmlns:a16="http://schemas.microsoft.com/office/drawing/2014/main" id="{EAC1FD17-253A-C17A-61A3-BBE800F983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100000"/>
                        </a14:imgEffect>
                        <a14:imgEffect>
                          <a14:saturation sat="0"/>
                        </a14:imgEffect>
                        <a14:imgEffect>
                          <a14:brightnessContrast bright="-100000" contras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755" b="27813"/>
              <a:stretch/>
            </p:blipFill>
            <p:spPr>
              <a:xfrm flipH="1">
                <a:off x="2832982" y="8504062"/>
                <a:ext cx="405153" cy="600898"/>
              </a:xfrm>
              <a:prstGeom prst="rect">
                <a:avLst/>
              </a:prstGeom>
              <a:effectLst/>
            </p:spPr>
          </p:pic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E4FDAB34-E115-ED4E-61BE-FC2DE722F8BB}"/>
                  </a:ext>
                </a:extLst>
              </p:cNvPr>
              <p:cNvSpPr/>
              <p:nvPr/>
            </p:nvSpPr>
            <p:spPr>
              <a:xfrm>
                <a:off x="1755848" y="7730460"/>
                <a:ext cx="457200" cy="45720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396410FF-8FF5-F464-7A6A-4469651D83F4}"/>
                  </a:ext>
                </a:extLst>
              </p:cNvPr>
              <p:cNvSpPr/>
              <p:nvPr/>
            </p:nvSpPr>
            <p:spPr>
              <a:xfrm rot="5400000">
                <a:off x="3219526" y="6931483"/>
                <a:ext cx="45719" cy="205515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08E2BBE2-3246-008A-0F92-6B098CABA1A7}"/>
                  </a:ext>
                </a:extLst>
              </p:cNvPr>
              <p:cNvSpPr/>
              <p:nvPr/>
            </p:nvSpPr>
            <p:spPr>
              <a:xfrm rot="5400000">
                <a:off x="3122789" y="7940266"/>
                <a:ext cx="190699" cy="731535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054854F2-6F59-8235-4744-A89ED9003E66}"/>
                  </a:ext>
                </a:extLst>
              </p:cNvPr>
              <p:cNvGrpSpPr/>
              <p:nvPr/>
            </p:nvGrpSpPr>
            <p:grpSpPr>
              <a:xfrm>
                <a:off x="2852371" y="8401382"/>
                <a:ext cx="731535" cy="446501"/>
                <a:chOff x="2852371" y="5376450"/>
                <a:chExt cx="731535" cy="446501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7355DF35-B3EF-B922-690C-3B77ABD3C100}"/>
                    </a:ext>
                  </a:extLst>
                </p:cNvPr>
                <p:cNvSpPr/>
                <p:nvPr/>
              </p:nvSpPr>
              <p:spPr>
                <a:xfrm rot="5400000">
                  <a:off x="3112362" y="5116459"/>
                  <a:ext cx="211553" cy="731535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E1495F86-088C-30F5-7EEF-41860916938B}"/>
                    </a:ext>
                  </a:extLst>
                </p:cNvPr>
                <p:cNvSpPr/>
                <p:nvPr/>
              </p:nvSpPr>
              <p:spPr>
                <a:xfrm rot="5400000">
                  <a:off x="3172189" y="5321847"/>
                  <a:ext cx="91897" cy="634898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30F0B141-6954-F926-6AD6-6B5343EEC803}"/>
                    </a:ext>
                  </a:extLst>
                </p:cNvPr>
                <p:cNvSpPr/>
                <p:nvPr/>
              </p:nvSpPr>
              <p:spPr>
                <a:xfrm rot="5400000">
                  <a:off x="3323952" y="5646685"/>
                  <a:ext cx="91897" cy="17072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64982C56-FC2F-1011-5D10-AA744269A965}"/>
                    </a:ext>
                  </a:extLst>
                </p:cNvPr>
                <p:cNvSpPr/>
                <p:nvPr/>
              </p:nvSpPr>
              <p:spPr>
                <a:xfrm rot="5400000">
                  <a:off x="3323952" y="5729991"/>
                  <a:ext cx="91897" cy="9402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605EEF53-74AD-3943-0894-36DA72C37702}"/>
                    </a:ext>
                  </a:extLst>
                </p:cNvPr>
                <p:cNvSpPr/>
                <p:nvPr/>
              </p:nvSpPr>
              <p:spPr>
                <a:xfrm rot="5400000">
                  <a:off x="3032154" y="5645831"/>
                  <a:ext cx="91897" cy="17072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2" name="Rectangle 161">
                  <a:extLst>
                    <a:ext uri="{FF2B5EF4-FFF2-40B4-BE49-F238E27FC236}">
                      <a16:creationId xmlns:a16="http://schemas.microsoft.com/office/drawing/2014/main" id="{FDCAC147-D609-E983-F6E3-8EF7A69F56BB}"/>
                    </a:ext>
                  </a:extLst>
                </p:cNvPr>
                <p:cNvSpPr/>
                <p:nvPr/>
              </p:nvSpPr>
              <p:spPr>
                <a:xfrm rot="5400000">
                  <a:off x="3032154" y="5729137"/>
                  <a:ext cx="91897" cy="9402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CBC14D34-6AAD-5673-0539-C3B49E3DB944}"/>
                  </a:ext>
                </a:extLst>
              </p:cNvPr>
              <p:cNvSpPr/>
              <p:nvPr/>
            </p:nvSpPr>
            <p:spPr>
              <a:xfrm rot="5400000">
                <a:off x="3047131" y="7973342"/>
                <a:ext cx="342013" cy="119016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Oval 165">
                <a:extLst>
                  <a:ext uri="{FF2B5EF4-FFF2-40B4-BE49-F238E27FC236}">
                    <a16:creationId xmlns:a16="http://schemas.microsoft.com/office/drawing/2014/main" id="{E47ED93C-CD3C-4CBE-6E76-B9B4199105A5}"/>
                  </a:ext>
                </a:extLst>
              </p:cNvPr>
              <p:cNvSpPr/>
              <p:nvPr/>
            </p:nvSpPr>
            <p:spPr>
              <a:xfrm>
                <a:off x="3183736" y="8629943"/>
                <a:ext cx="67565" cy="6756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9AAA668A-4EA9-B47F-9B63-EA8044484549}"/>
                  </a:ext>
                </a:extLst>
              </p:cNvPr>
              <p:cNvSpPr/>
              <p:nvPr/>
            </p:nvSpPr>
            <p:spPr>
              <a:xfrm>
                <a:off x="3150499" y="8448900"/>
                <a:ext cx="134040" cy="13403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C71EA029-015A-BCE5-7974-D4CC66C37F2F}"/>
                  </a:ext>
                </a:extLst>
              </p:cNvPr>
              <p:cNvSpPr/>
              <p:nvPr/>
            </p:nvSpPr>
            <p:spPr>
              <a:xfrm>
                <a:off x="3377446" y="8238078"/>
                <a:ext cx="138334" cy="13833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22AD8717-1B39-1530-70F9-3152182F3E33}"/>
                  </a:ext>
                </a:extLst>
              </p:cNvPr>
              <p:cNvSpPr/>
              <p:nvPr/>
            </p:nvSpPr>
            <p:spPr>
              <a:xfrm>
                <a:off x="3421078" y="8283470"/>
                <a:ext cx="45884" cy="4588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55245A26-9784-AD5E-6C56-3D8FFB6D0309}"/>
                  </a:ext>
                </a:extLst>
              </p:cNvPr>
              <p:cNvGrpSpPr/>
              <p:nvPr/>
            </p:nvGrpSpPr>
            <p:grpSpPr>
              <a:xfrm>
                <a:off x="794896" y="6940583"/>
                <a:ext cx="936461" cy="643002"/>
                <a:chOff x="652872" y="4089082"/>
                <a:chExt cx="936461" cy="643002"/>
              </a:xfrm>
            </p:grpSpPr>
            <p:grpSp>
              <p:nvGrpSpPr>
                <p:cNvPr id="179" name="Group 178">
                  <a:extLst>
                    <a:ext uri="{FF2B5EF4-FFF2-40B4-BE49-F238E27FC236}">
                      <a16:creationId xmlns:a16="http://schemas.microsoft.com/office/drawing/2014/main" id="{C4B6A770-77B1-D0D0-796A-9F9C377597AB}"/>
                    </a:ext>
                  </a:extLst>
                </p:cNvPr>
                <p:cNvGrpSpPr/>
                <p:nvPr/>
              </p:nvGrpSpPr>
              <p:grpSpPr>
                <a:xfrm>
                  <a:off x="667313" y="4089082"/>
                  <a:ext cx="922020" cy="643002"/>
                  <a:chOff x="609600" y="4008120"/>
                  <a:chExt cx="922020" cy="643002"/>
                </a:xfrm>
              </p:grpSpPr>
              <p:grpSp>
                <p:nvGrpSpPr>
                  <p:cNvPr id="178" name="Group 177">
                    <a:extLst>
                      <a:ext uri="{FF2B5EF4-FFF2-40B4-BE49-F238E27FC236}">
                        <a16:creationId xmlns:a16="http://schemas.microsoft.com/office/drawing/2014/main" id="{ED4FD967-C52F-72DC-8943-B4B36C7DBFF0}"/>
                      </a:ext>
                    </a:extLst>
                  </p:cNvPr>
                  <p:cNvGrpSpPr/>
                  <p:nvPr/>
                </p:nvGrpSpPr>
                <p:grpSpPr>
                  <a:xfrm>
                    <a:off x="609600" y="4008120"/>
                    <a:ext cx="922020" cy="290534"/>
                    <a:chOff x="609600" y="4008120"/>
                    <a:chExt cx="922020" cy="290534"/>
                  </a:xfrm>
                </p:grpSpPr>
                <p:sp>
                  <p:nvSpPr>
                    <p:cNvPr id="171" name="Arrow: Right 170">
                      <a:extLst>
                        <a:ext uri="{FF2B5EF4-FFF2-40B4-BE49-F238E27FC236}">
                          <a16:creationId xmlns:a16="http://schemas.microsoft.com/office/drawing/2014/main" id="{4687C133-2E75-1FA9-6CF3-FF29484BB6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600" y="4008120"/>
                      <a:ext cx="922020" cy="290534"/>
                    </a:xfrm>
                    <a:prstGeom prst="rightArrow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4" name="Rectangle: Rounded Corners 173">
                      <a:extLst>
                        <a:ext uri="{FF2B5EF4-FFF2-40B4-BE49-F238E27FC236}">
                          <a16:creationId xmlns:a16="http://schemas.microsoft.com/office/drawing/2014/main" id="{791A200D-90E3-C025-A8CA-82F723010B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0088" y="4017894"/>
                      <a:ext cx="631031" cy="270986"/>
                    </a:xfrm>
                    <a:prstGeom prst="roundRect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grpSp>
                <p:nvGrpSpPr>
                  <p:cNvPr id="177" name="Group 176">
                    <a:extLst>
                      <a:ext uri="{FF2B5EF4-FFF2-40B4-BE49-F238E27FC236}">
                        <a16:creationId xmlns:a16="http://schemas.microsoft.com/office/drawing/2014/main" id="{9E8BB150-AA35-BF91-F73C-E4A02268A44F}"/>
                      </a:ext>
                    </a:extLst>
                  </p:cNvPr>
                  <p:cNvGrpSpPr/>
                  <p:nvPr/>
                </p:nvGrpSpPr>
                <p:grpSpPr>
                  <a:xfrm>
                    <a:off x="609600" y="4360588"/>
                    <a:ext cx="922020" cy="290534"/>
                    <a:chOff x="609600" y="4387301"/>
                    <a:chExt cx="922020" cy="290534"/>
                  </a:xfrm>
                </p:grpSpPr>
                <p:sp>
                  <p:nvSpPr>
                    <p:cNvPr id="173" name="Arrow: Right 172">
                      <a:extLst>
                        <a:ext uri="{FF2B5EF4-FFF2-40B4-BE49-F238E27FC236}">
                          <a16:creationId xmlns:a16="http://schemas.microsoft.com/office/drawing/2014/main" id="{708D95C1-FC70-097C-35B9-E0D43272BC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600" y="4387301"/>
                      <a:ext cx="922020" cy="290534"/>
                    </a:xfrm>
                    <a:prstGeom prst="rightArrow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6" name="Rectangle: Rounded Corners 175">
                      <a:extLst>
                        <a:ext uri="{FF2B5EF4-FFF2-40B4-BE49-F238E27FC236}">
                          <a16:creationId xmlns:a16="http://schemas.microsoft.com/office/drawing/2014/main" id="{5963E6AB-BCC6-3423-91D5-D1CCB4592B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0088" y="4397075"/>
                      <a:ext cx="631031" cy="270986"/>
                    </a:xfrm>
                    <a:prstGeom prst="roundRect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sp>
              <p:nvSpPr>
                <p:cNvPr id="180" name="TextBox 179">
                  <a:extLst>
                    <a:ext uri="{FF2B5EF4-FFF2-40B4-BE49-F238E27FC236}">
                      <a16:creationId xmlns:a16="http://schemas.microsoft.com/office/drawing/2014/main" id="{FAE084D9-0E60-6AA2-A101-09CE278966DE}"/>
                    </a:ext>
                  </a:extLst>
                </p:cNvPr>
                <p:cNvSpPr txBox="1"/>
                <p:nvPr/>
              </p:nvSpPr>
              <p:spPr>
                <a:xfrm>
                  <a:off x="652872" y="4126627"/>
                  <a:ext cx="84088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water pump</a:t>
                  </a:r>
                </a:p>
              </p:txBody>
            </p:sp>
            <p:sp>
              <p:nvSpPr>
                <p:cNvPr id="181" name="TextBox 180">
                  <a:extLst>
                    <a:ext uri="{FF2B5EF4-FFF2-40B4-BE49-F238E27FC236}">
                      <a16:creationId xmlns:a16="http://schemas.microsoft.com/office/drawing/2014/main" id="{326A9AC4-1A97-38CF-99CE-A26C5D677D97}"/>
                    </a:ext>
                  </a:extLst>
                </p:cNvPr>
                <p:cNvSpPr txBox="1"/>
                <p:nvPr/>
              </p:nvSpPr>
              <p:spPr>
                <a:xfrm>
                  <a:off x="652872" y="4479095"/>
                  <a:ext cx="84088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water pump</a:t>
                  </a:r>
                </a:p>
              </p:txBody>
            </p:sp>
          </p:grp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13429F48-5638-B2A2-E5CE-85C568FC9BCE}"/>
                  </a:ext>
                </a:extLst>
              </p:cNvPr>
              <p:cNvSpPr/>
              <p:nvPr/>
            </p:nvSpPr>
            <p:spPr>
              <a:xfrm rot="5400000">
                <a:off x="288081" y="6607969"/>
                <a:ext cx="363034" cy="393700"/>
              </a:xfrm>
              <a:custGeom>
                <a:avLst/>
                <a:gdLst>
                  <a:gd name="connsiteX0" fmla="*/ 363034 w 363034"/>
                  <a:gd name="connsiteY0" fmla="*/ 0 h 393700"/>
                  <a:gd name="connsiteX1" fmla="*/ 4259 w 363034"/>
                  <a:gd name="connsiteY1" fmla="*/ 180975 h 393700"/>
                  <a:gd name="connsiteX2" fmla="*/ 197934 w 363034"/>
                  <a:gd name="connsiteY2" fmla="*/ 393700 h 393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63034" h="393700">
                    <a:moveTo>
                      <a:pt x="363034" y="0"/>
                    </a:moveTo>
                    <a:cubicBezTo>
                      <a:pt x="197405" y="57679"/>
                      <a:pt x="31776" y="115358"/>
                      <a:pt x="4259" y="180975"/>
                    </a:cubicBezTo>
                    <a:cubicBezTo>
                      <a:pt x="-23258" y="246592"/>
                      <a:pt x="87338" y="320146"/>
                      <a:pt x="197934" y="393700"/>
                    </a:cubicBezTo>
                  </a:path>
                </a:pathLst>
              </a:cu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: Rounded Corners 187">
                <a:extLst>
                  <a:ext uri="{FF2B5EF4-FFF2-40B4-BE49-F238E27FC236}">
                    <a16:creationId xmlns:a16="http://schemas.microsoft.com/office/drawing/2014/main" id="{C3C05678-EAA7-84B4-21B7-65EA6F2F87BA}"/>
                  </a:ext>
                </a:extLst>
              </p:cNvPr>
              <p:cNvSpPr/>
              <p:nvPr/>
            </p:nvSpPr>
            <p:spPr>
              <a:xfrm rot="5400000">
                <a:off x="527185" y="6938899"/>
                <a:ext cx="231365" cy="7118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91" name="Graphic 190" descr="Bubbles with solid fill">
                <a:extLst>
                  <a:ext uri="{FF2B5EF4-FFF2-40B4-BE49-F238E27FC236}">
                    <a16:creationId xmlns:a16="http://schemas.microsoft.com/office/drawing/2014/main" id="{70E9E39C-E107-07C5-3766-92EF56B789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470713" y="6764224"/>
                <a:ext cx="385158" cy="385158"/>
              </a:xfrm>
              <a:prstGeom prst="rect">
                <a:avLst/>
              </a:prstGeom>
            </p:spPr>
          </p:pic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89B0B36D-11FE-6046-6F95-34E630967F07}"/>
                  </a:ext>
                </a:extLst>
              </p:cNvPr>
              <p:cNvGrpSpPr/>
              <p:nvPr/>
            </p:nvGrpSpPr>
            <p:grpSpPr>
              <a:xfrm>
                <a:off x="129201" y="6647124"/>
                <a:ext cx="270986" cy="840887"/>
                <a:chOff x="129201" y="3742625"/>
                <a:chExt cx="270986" cy="840887"/>
              </a:xfrm>
            </p:grpSpPr>
            <p:sp>
              <p:nvSpPr>
                <p:cNvPr id="183" name="Rectangle: Rounded Corners 182">
                  <a:extLst>
                    <a:ext uri="{FF2B5EF4-FFF2-40B4-BE49-F238E27FC236}">
                      <a16:creationId xmlns:a16="http://schemas.microsoft.com/office/drawing/2014/main" id="{6CCF361B-5A20-3AD4-4388-D2D8F594D41E}"/>
                    </a:ext>
                  </a:extLst>
                </p:cNvPr>
                <p:cNvSpPr/>
                <p:nvPr/>
              </p:nvSpPr>
              <p:spPr>
                <a:xfrm rot="16200000">
                  <a:off x="-50822" y="4027576"/>
                  <a:ext cx="631031" cy="270986"/>
                </a:xfrm>
                <a:prstGeom prst="round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4" name="TextBox 183">
                  <a:extLst>
                    <a:ext uri="{FF2B5EF4-FFF2-40B4-BE49-F238E27FC236}">
                      <a16:creationId xmlns:a16="http://schemas.microsoft.com/office/drawing/2014/main" id="{F1D9F12A-9EBE-E095-8F98-0268420967DB}"/>
                    </a:ext>
                  </a:extLst>
                </p:cNvPr>
                <p:cNvSpPr txBox="1"/>
                <p:nvPr/>
              </p:nvSpPr>
              <p:spPr>
                <a:xfrm rot="16200000">
                  <a:off x="-155751" y="4055347"/>
                  <a:ext cx="840887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Air pump</a:t>
                  </a:r>
                </a:p>
              </p:txBody>
            </p:sp>
          </p:grpSp>
          <p:grpSp>
            <p:nvGrpSpPr>
              <p:cNvPr id="194" name="Group 193">
                <a:extLst>
                  <a:ext uri="{FF2B5EF4-FFF2-40B4-BE49-F238E27FC236}">
                    <a16:creationId xmlns:a16="http://schemas.microsoft.com/office/drawing/2014/main" id="{0D4C57F8-94E1-8B33-6DBA-DD1F35855123}"/>
                  </a:ext>
                </a:extLst>
              </p:cNvPr>
              <p:cNvGrpSpPr/>
              <p:nvPr/>
            </p:nvGrpSpPr>
            <p:grpSpPr>
              <a:xfrm>
                <a:off x="1726107" y="6965223"/>
                <a:ext cx="3255781" cy="451204"/>
                <a:chOff x="2741304" y="4154014"/>
                <a:chExt cx="993866" cy="451204"/>
              </a:xfrm>
            </p:grpSpPr>
            <p:sp>
              <p:nvSpPr>
                <p:cNvPr id="192" name="Arrow: Left 191">
                  <a:extLst>
                    <a:ext uri="{FF2B5EF4-FFF2-40B4-BE49-F238E27FC236}">
                      <a16:creationId xmlns:a16="http://schemas.microsoft.com/office/drawing/2014/main" id="{0B2EF497-940D-E19D-6822-355C3EE2A6C2}"/>
                    </a:ext>
                  </a:extLst>
                </p:cNvPr>
                <p:cNvSpPr/>
                <p:nvPr/>
              </p:nvSpPr>
              <p:spPr>
                <a:xfrm rot="10800000">
                  <a:off x="2811217" y="4154014"/>
                  <a:ext cx="907264" cy="451204"/>
                </a:xfrm>
                <a:prstGeom prst="leftArrow">
                  <a:avLst/>
                </a:prstGeom>
                <a:solidFill>
                  <a:schemeClr val="accent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TextBox 192">
                  <a:extLst>
                    <a:ext uri="{FF2B5EF4-FFF2-40B4-BE49-F238E27FC236}">
                      <a16:creationId xmlns:a16="http://schemas.microsoft.com/office/drawing/2014/main" id="{6BC1E8DB-3391-AC71-1D81-8CCBB69AC6AF}"/>
                    </a:ext>
                  </a:extLst>
                </p:cNvPr>
                <p:cNvSpPr txBox="1"/>
                <p:nvPr/>
              </p:nvSpPr>
              <p:spPr>
                <a:xfrm>
                  <a:off x="2741304" y="4252658"/>
                  <a:ext cx="993866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50" dirty="0">
                      <a:solidFill>
                        <a:schemeClr val="bg1"/>
                      </a:solidFill>
                      <a:latin typeface="Helvetica" panose="020B0604020202020204" pitchFamily="34" charset="0"/>
                      <a:cs typeface="Helvetica" panose="020B0604020202020204" pitchFamily="34" charset="0"/>
                    </a:rPr>
                    <a:t>water flow </a:t>
                  </a:r>
                  <a:r>
                    <a:rPr lang="en-US" sz="1050" dirty="0">
                      <a:solidFill>
                        <a:schemeClr val="bg1"/>
                      </a:solidFill>
                      <a:effectLst/>
                      <a:latin typeface="Helvetica" panose="020B0604020202020204" pitchFamily="34" charset="0"/>
                      <a:ea typeface="ＭＳ 明朝" panose="02020609040205080304" pitchFamily="17" charset="-128"/>
                      <a:cs typeface="Helvetica" panose="020B0604020202020204" pitchFamily="34" charset="0"/>
                    </a:rPr>
                    <a:t>~3 cm s</a:t>
                  </a:r>
                  <a:r>
                    <a:rPr lang="en-US" sz="1050" baseline="30000" dirty="0">
                      <a:solidFill>
                        <a:schemeClr val="bg1"/>
                      </a:solidFill>
                      <a:effectLst/>
                      <a:latin typeface="Helvetica" panose="020B0604020202020204" pitchFamily="34" charset="0"/>
                      <a:ea typeface="ＭＳ 明朝" panose="02020609040205080304" pitchFamily="17" charset="-128"/>
                      <a:cs typeface="Helvetica" panose="020B0604020202020204" pitchFamily="34" charset="0"/>
                    </a:rPr>
                    <a:t>-1</a:t>
                  </a:r>
                  <a:endParaRPr lang="en-US" sz="105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</p:grpSp>
          <p:sp>
            <p:nvSpPr>
              <p:cNvPr id="198" name="Arrow: Left 197">
                <a:extLst>
                  <a:ext uri="{FF2B5EF4-FFF2-40B4-BE49-F238E27FC236}">
                    <a16:creationId xmlns:a16="http://schemas.microsoft.com/office/drawing/2014/main" id="{A1B178C6-4BA1-47A7-62FF-DB97C78260BB}"/>
                  </a:ext>
                </a:extLst>
              </p:cNvPr>
              <p:cNvSpPr/>
              <p:nvPr/>
            </p:nvSpPr>
            <p:spPr>
              <a:xfrm>
                <a:off x="4252777" y="8502448"/>
                <a:ext cx="1631825" cy="451204"/>
              </a:xfrm>
              <a:prstGeom prst="leftArrow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427B3BAE-2F59-5AE7-579E-C55F11338FD6}"/>
                  </a:ext>
                </a:extLst>
              </p:cNvPr>
              <p:cNvSpPr txBox="1"/>
              <p:nvPr/>
            </p:nvSpPr>
            <p:spPr>
              <a:xfrm>
                <a:off x="4962891" y="8598790"/>
                <a:ext cx="993866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water flow</a:t>
                </a:r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DF23E273-04D2-B8F3-C14D-AD365A479102}"/>
                  </a:ext>
                </a:extLst>
              </p:cNvPr>
              <p:cNvSpPr/>
              <p:nvPr/>
            </p:nvSpPr>
            <p:spPr>
              <a:xfrm>
                <a:off x="4705037" y="8259509"/>
                <a:ext cx="363653" cy="9012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Arrow: Left 199">
                <a:extLst>
                  <a:ext uri="{FF2B5EF4-FFF2-40B4-BE49-F238E27FC236}">
                    <a16:creationId xmlns:a16="http://schemas.microsoft.com/office/drawing/2014/main" id="{19A80A7A-1048-F6D0-136A-CEE5E5C4DF13}"/>
                  </a:ext>
                </a:extLst>
              </p:cNvPr>
              <p:cNvSpPr/>
              <p:nvPr/>
            </p:nvSpPr>
            <p:spPr>
              <a:xfrm>
                <a:off x="794896" y="8501243"/>
                <a:ext cx="1631825" cy="451204"/>
              </a:xfrm>
              <a:prstGeom prst="leftArrow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TextBox 200">
                <a:extLst>
                  <a:ext uri="{FF2B5EF4-FFF2-40B4-BE49-F238E27FC236}">
                    <a16:creationId xmlns:a16="http://schemas.microsoft.com/office/drawing/2014/main" id="{E47B575F-DE87-6383-17BA-BC534A4FA93E}"/>
                  </a:ext>
                </a:extLst>
              </p:cNvPr>
              <p:cNvSpPr txBox="1"/>
              <p:nvPr/>
            </p:nvSpPr>
            <p:spPr>
              <a:xfrm>
                <a:off x="865585" y="8592623"/>
                <a:ext cx="993866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water flow</a:t>
                </a:r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BDD022CB-F242-3BD6-64F9-51EBE9D2C213}"/>
                  </a:ext>
                </a:extLst>
              </p:cNvPr>
              <p:cNvSpPr/>
              <p:nvPr/>
            </p:nvSpPr>
            <p:spPr>
              <a:xfrm>
                <a:off x="1690872" y="8259509"/>
                <a:ext cx="363653" cy="9012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65" name="Group 264">
                <a:extLst>
                  <a:ext uri="{FF2B5EF4-FFF2-40B4-BE49-F238E27FC236}">
                    <a16:creationId xmlns:a16="http://schemas.microsoft.com/office/drawing/2014/main" id="{BCD9328B-FBAE-1D3E-B06C-0F624B172C44}"/>
                  </a:ext>
                </a:extLst>
              </p:cNvPr>
              <p:cNvGrpSpPr/>
              <p:nvPr/>
            </p:nvGrpSpPr>
            <p:grpSpPr>
              <a:xfrm>
                <a:off x="468201" y="7677761"/>
                <a:ext cx="1203408" cy="508559"/>
                <a:chOff x="491193" y="7169672"/>
                <a:chExt cx="1203408" cy="508559"/>
              </a:xfrm>
            </p:grpSpPr>
            <p:grpSp>
              <p:nvGrpSpPr>
                <p:cNvPr id="253" name="Group 252">
                  <a:extLst>
                    <a:ext uri="{FF2B5EF4-FFF2-40B4-BE49-F238E27FC236}">
                      <a16:creationId xmlns:a16="http://schemas.microsoft.com/office/drawing/2014/main" id="{CFADE320-8656-E3AC-2035-35ABB970BFC9}"/>
                    </a:ext>
                  </a:extLst>
                </p:cNvPr>
                <p:cNvGrpSpPr/>
                <p:nvPr/>
              </p:nvGrpSpPr>
              <p:grpSpPr>
                <a:xfrm>
                  <a:off x="678458" y="7475779"/>
                  <a:ext cx="840887" cy="202452"/>
                  <a:chOff x="678458" y="7475779"/>
                  <a:chExt cx="840887" cy="202452"/>
                </a:xfrm>
              </p:grpSpPr>
              <p:sp>
                <p:nvSpPr>
                  <p:cNvPr id="249" name="Rectangle: Rounded Corners 248">
                    <a:extLst>
                      <a:ext uri="{FF2B5EF4-FFF2-40B4-BE49-F238E27FC236}">
                        <a16:creationId xmlns:a16="http://schemas.microsoft.com/office/drawing/2014/main" id="{A2A8AE21-55F6-CC6E-0E96-C7532FBC59F5}"/>
                      </a:ext>
                    </a:extLst>
                  </p:cNvPr>
                  <p:cNvSpPr/>
                  <p:nvPr/>
                </p:nvSpPr>
                <p:spPr>
                  <a:xfrm>
                    <a:off x="678458" y="7475779"/>
                    <a:ext cx="840887" cy="202452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0" name="Oval 249">
                    <a:extLst>
                      <a:ext uri="{FF2B5EF4-FFF2-40B4-BE49-F238E27FC236}">
                        <a16:creationId xmlns:a16="http://schemas.microsoft.com/office/drawing/2014/main" id="{75719566-F83C-71AF-3EC3-C89A54AED6B2}"/>
                      </a:ext>
                    </a:extLst>
                  </p:cNvPr>
                  <p:cNvSpPr/>
                  <p:nvPr/>
                </p:nvSpPr>
                <p:spPr>
                  <a:xfrm>
                    <a:off x="738430" y="7503550"/>
                    <a:ext cx="145434" cy="145434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1" name="Oval 250">
                    <a:extLst>
                      <a:ext uri="{FF2B5EF4-FFF2-40B4-BE49-F238E27FC236}">
                        <a16:creationId xmlns:a16="http://schemas.microsoft.com/office/drawing/2014/main" id="{369603E4-22F6-8A95-D766-B292B31EF8C1}"/>
                      </a:ext>
                    </a:extLst>
                  </p:cNvPr>
                  <p:cNvSpPr/>
                  <p:nvPr/>
                </p:nvSpPr>
                <p:spPr>
                  <a:xfrm>
                    <a:off x="1026184" y="7503550"/>
                    <a:ext cx="145434" cy="145434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2" name="Oval 251">
                    <a:extLst>
                      <a:ext uri="{FF2B5EF4-FFF2-40B4-BE49-F238E27FC236}">
                        <a16:creationId xmlns:a16="http://schemas.microsoft.com/office/drawing/2014/main" id="{9EF544AA-DCD5-EF24-97EA-0DB9D37BDA72}"/>
                      </a:ext>
                    </a:extLst>
                  </p:cNvPr>
                  <p:cNvSpPr/>
                  <p:nvPr/>
                </p:nvSpPr>
                <p:spPr>
                  <a:xfrm>
                    <a:off x="1313937" y="7503550"/>
                    <a:ext cx="145434" cy="145434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254" name="Straight Connector 253">
                  <a:extLst>
                    <a:ext uri="{FF2B5EF4-FFF2-40B4-BE49-F238E27FC236}">
                      <a16:creationId xmlns:a16="http://schemas.microsoft.com/office/drawing/2014/main" id="{C270D152-567F-2C4C-46E8-A4260418CF0B}"/>
                    </a:ext>
                  </a:extLst>
                </p:cNvPr>
                <p:cNvCxnSpPr>
                  <a:cxnSpLocks/>
                  <a:endCxn id="250" idx="0"/>
                </p:cNvCxnSpPr>
                <p:nvPr/>
              </p:nvCxnSpPr>
              <p:spPr>
                <a:xfrm>
                  <a:off x="782900" y="7358339"/>
                  <a:ext cx="28247" cy="14521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5" name="TextBox 254">
                  <a:extLst>
                    <a:ext uri="{FF2B5EF4-FFF2-40B4-BE49-F238E27FC236}">
                      <a16:creationId xmlns:a16="http://schemas.microsoft.com/office/drawing/2014/main" id="{03116E4F-4814-E0FA-7E63-D0534D2CFE88}"/>
                    </a:ext>
                  </a:extLst>
                </p:cNvPr>
                <p:cNvSpPr txBox="1"/>
                <p:nvPr/>
              </p:nvSpPr>
              <p:spPr>
                <a:xfrm>
                  <a:off x="491193" y="7169672"/>
                  <a:ext cx="550630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5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DO</a:t>
                  </a:r>
                </a:p>
              </p:txBody>
            </p:sp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DF176376-EEED-65F5-60B2-485E1097F33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98901" y="7358339"/>
                  <a:ext cx="0" cy="14640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Straight Connector 260">
                  <a:extLst>
                    <a:ext uri="{FF2B5EF4-FFF2-40B4-BE49-F238E27FC236}">
                      <a16:creationId xmlns:a16="http://schemas.microsoft.com/office/drawing/2014/main" id="{852BD48F-C32D-1159-50E3-CF454A054F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386189" y="7358339"/>
                  <a:ext cx="33036" cy="14521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3" name="TextBox 262">
                  <a:extLst>
                    <a:ext uri="{FF2B5EF4-FFF2-40B4-BE49-F238E27FC236}">
                      <a16:creationId xmlns:a16="http://schemas.microsoft.com/office/drawing/2014/main" id="{12401F78-F4FB-4326-3BB1-F3500411928A}"/>
                    </a:ext>
                  </a:extLst>
                </p:cNvPr>
                <p:cNvSpPr txBox="1"/>
                <p:nvPr/>
              </p:nvSpPr>
              <p:spPr>
                <a:xfrm>
                  <a:off x="823410" y="7169672"/>
                  <a:ext cx="550630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5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pH</a:t>
                  </a:r>
                </a:p>
              </p:txBody>
            </p:sp>
            <p:sp>
              <p:nvSpPr>
                <p:cNvPr id="264" name="TextBox 263">
                  <a:extLst>
                    <a:ext uri="{FF2B5EF4-FFF2-40B4-BE49-F238E27FC236}">
                      <a16:creationId xmlns:a16="http://schemas.microsoft.com/office/drawing/2014/main" id="{2299ED7F-A3E4-19F3-9D67-AE5300BFBBCE}"/>
                    </a:ext>
                  </a:extLst>
                </p:cNvPr>
                <p:cNvSpPr txBox="1"/>
                <p:nvPr/>
              </p:nvSpPr>
              <p:spPr>
                <a:xfrm>
                  <a:off x="1143971" y="7169672"/>
                  <a:ext cx="550630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5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temp.</a:t>
                  </a:r>
                </a:p>
              </p:txBody>
            </p:sp>
          </p:grpSp>
          <p:grpSp>
            <p:nvGrpSpPr>
              <p:cNvPr id="285" name="Group 284">
                <a:extLst>
                  <a:ext uri="{FF2B5EF4-FFF2-40B4-BE49-F238E27FC236}">
                    <a16:creationId xmlns:a16="http://schemas.microsoft.com/office/drawing/2014/main" id="{92F05B8D-91DF-2D84-B388-09C1A85A74F5}"/>
                  </a:ext>
                </a:extLst>
              </p:cNvPr>
              <p:cNvGrpSpPr/>
              <p:nvPr/>
            </p:nvGrpSpPr>
            <p:grpSpPr>
              <a:xfrm rot="5400000">
                <a:off x="5765553" y="7915051"/>
                <a:ext cx="964680" cy="187566"/>
                <a:chOff x="5848811" y="7547054"/>
                <a:chExt cx="964680" cy="389897"/>
              </a:xfrm>
            </p:grpSpPr>
            <p:sp>
              <p:nvSpPr>
                <p:cNvPr id="267" name="Freeform: Shape 266">
                  <a:extLst>
                    <a:ext uri="{FF2B5EF4-FFF2-40B4-BE49-F238E27FC236}">
                      <a16:creationId xmlns:a16="http://schemas.microsoft.com/office/drawing/2014/main" id="{018BBEDB-CCC1-D4BB-FE0A-DCEC77C1F426}"/>
                    </a:ext>
                  </a:extLst>
                </p:cNvPr>
                <p:cNvSpPr/>
                <p:nvPr/>
              </p:nvSpPr>
              <p:spPr>
                <a:xfrm>
                  <a:off x="5848811" y="7547054"/>
                  <a:ext cx="964680" cy="369452"/>
                </a:xfrm>
                <a:custGeom>
                  <a:avLst/>
                  <a:gdLst>
                    <a:gd name="connsiteX0" fmla="*/ 350317 w 964680"/>
                    <a:gd name="connsiteY0" fmla="*/ 521493 h 521493"/>
                    <a:gd name="connsiteX1" fmla="*/ 26467 w 964680"/>
                    <a:gd name="connsiteY1" fmla="*/ 123825 h 521493"/>
                    <a:gd name="connsiteX2" fmla="*/ 964680 w 964680"/>
                    <a:gd name="connsiteY2" fmla="*/ 0 h 521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64680" h="521493">
                      <a:moveTo>
                        <a:pt x="350317" y="521493"/>
                      </a:moveTo>
                      <a:cubicBezTo>
                        <a:pt x="137195" y="366116"/>
                        <a:pt x="-75927" y="210740"/>
                        <a:pt x="26467" y="123825"/>
                      </a:cubicBezTo>
                      <a:cubicBezTo>
                        <a:pt x="128861" y="36910"/>
                        <a:pt x="546770" y="18455"/>
                        <a:pt x="964680" y="0"/>
                      </a:cubicBezTo>
                    </a:path>
                  </a:pathLst>
                </a:cu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68" name="Rectangle: Rounded Corners 267">
                  <a:extLst>
                    <a:ext uri="{FF2B5EF4-FFF2-40B4-BE49-F238E27FC236}">
                      <a16:creationId xmlns:a16="http://schemas.microsoft.com/office/drawing/2014/main" id="{4FD1CFC6-7F7E-A96D-566B-59E7DDCE4C9F}"/>
                    </a:ext>
                  </a:extLst>
                </p:cNvPr>
                <p:cNvSpPr/>
                <p:nvPr/>
              </p:nvSpPr>
              <p:spPr>
                <a:xfrm rot="17100000">
                  <a:off x="6177858" y="7871876"/>
                  <a:ext cx="45719" cy="84432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0" name="TextBox 269">
                <a:extLst>
                  <a:ext uri="{FF2B5EF4-FFF2-40B4-BE49-F238E27FC236}">
                    <a16:creationId xmlns:a16="http://schemas.microsoft.com/office/drawing/2014/main" id="{AE0271CE-D0F8-5DA8-DF2B-398DAB8F5649}"/>
                  </a:ext>
                </a:extLst>
              </p:cNvPr>
              <p:cNvSpPr txBox="1"/>
              <p:nvPr/>
            </p:nvSpPr>
            <p:spPr>
              <a:xfrm rot="5400000">
                <a:off x="5748778" y="7827153"/>
                <a:ext cx="148733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ground wire for </a:t>
                </a:r>
                <a:br>
                  <a:rPr lang="en-US" sz="800" dirty="0">
                    <a:latin typeface="Helvetica" panose="020B0604020202020204" pitchFamily="34" charset="0"/>
                    <a:cs typeface="Helvetica" panose="020B0604020202020204" pitchFamily="34" charset="0"/>
                  </a:rPr>
                </a:br>
                <a:r>
                  <a:rPr lang="en-US" sz="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O</a:t>
                </a:r>
                <a:r>
                  <a:rPr lang="en-US" sz="800" baseline="-250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2</a:t>
                </a:r>
                <a:r>
                  <a:rPr lang="en-US" sz="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sensor</a:t>
                </a:r>
              </a:p>
            </p:txBody>
          </p:sp>
          <p:sp>
            <p:nvSpPr>
              <p:cNvPr id="272" name="Rectangle: Rounded Corners 271">
                <a:extLst>
                  <a:ext uri="{FF2B5EF4-FFF2-40B4-BE49-F238E27FC236}">
                    <a16:creationId xmlns:a16="http://schemas.microsoft.com/office/drawing/2014/main" id="{94808F5C-984A-B837-3840-3CE86C0C0E1C}"/>
                  </a:ext>
                </a:extLst>
              </p:cNvPr>
              <p:cNvSpPr/>
              <p:nvPr/>
            </p:nvSpPr>
            <p:spPr>
              <a:xfrm>
                <a:off x="5994781" y="6752381"/>
                <a:ext cx="274320" cy="274320"/>
              </a:xfrm>
              <a:prstGeom prst="roundRect">
                <a:avLst>
                  <a:gd name="adj" fmla="val 14063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3" name="Oval 272">
                <a:extLst>
                  <a:ext uri="{FF2B5EF4-FFF2-40B4-BE49-F238E27FC236}">
                    <a16:creationId xmlns:a16="http://schemas.microsoft.com/office/drawing/2014/main" id="{05B67380-3EFA-DEEC-FF46-2BE88A1FBFEB}"/>
                  </a:ext>
                </a:extLst>
              </p:cNvPr>
              <p:cNvSpPr/>
              <p:nvPr/>
            </p:nvSpPr>
            <p:spPr>
              <a:xfrm>
                <a:off x="6077609" y="6835209"/>
                <a:ext cx="108664" cy="108664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A40A5E8E-5123-62EB-F99E-8516768DD6CC}"/>
                  </a:ext>
                </a:extLst>
              </p:cNvPr>
              <p:cNvCxnSpPr>
                <a:cxnSpLocks/>
                <a:endCxn id="273" idx="6"/>
              </p:cNvCxnSpPr>
              <p:nvPr/>
            </p:nvCxnSpPr>
            <p:spPr>
              <a:xfrm flipH="1" flipV="1">
                <a:off x="6186273" y="6889541"/>
                <a:ext cx="187565" cy="13214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5" name="TextBox 274">
                <a:extLst>
                  <a:ext uri="{FF2B5EF4-FFF2-40B4-BE49-F238E27FC236}">
                    <a16:creationId xmlns:a16="http://schemas.microsoft.com/office/drawing/2014/main" id="{79BFBB58-F09F-DCE6-F8E5-931DAF0F2C03}"/>
                  </a:ext>
                </a:extLst>
              </p:cNvPr>
              <p:cNvSpPr txBox="1"/>
              <p:nvPr/>
            </p:nvSpPr>
            <p:spPr>
              <a:xfrm rot="5400000">
                <a:off x="5914406" y="6980105"/>
                <a:ext cx="115780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pH reference electrode</a:t>
                </a:r>
              </a:p>
            </p:txBody>
          </p:sp>
          <p:grpSp>
            <p:nvGrpSpPr>
              <p:cNvPr id="301" name="Group 300">
                <a:extLst>
                  <a:ext uri="{FF2B5EF4-FFF2-40B4-BE49-F238E27FC236}">
                    <a16:creationId xmlns:a16="http://schemas.microsoft.com/office/drawing/2014/main" id="{ECD7AD83-9371-443B-355D-14A01ED6C32A}"/>
                  </a:ext>
                </a:extLst>
              </p:cNvPr>
              <p:cNvGrpSpPr/>
              <p:nvPr/>
            </p:nvGrpSpPr>
            <p:grpSpPr>
              <a:xfrm>
                <a:off x="1052779" y="6162988"/>
                <a:ext cx="997576" cy="737302"/>
                <a:chOff x="1052779" y="6162988"/>
                <a:chExt cx="997576" cy="737302"/>
              </a:xfrm>
            </p:grpSpPr>
            <p:cxnSp>
              <p:nvCxnSpPr>
                <p:cNvPr id="299" name="Straight Connector 298">
                  <a:extLst>
                    <a:ext uri="{FF2B5EF4-FFF2-40B4-BE49-F238E27FC236}">
                      <a16:creationId xmlns:a16="http://schemas.microsoft.com/office/drawing/2014/main" id="{D5D79F37-6A79-33B3-428A-77EC530C49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240790" y="6350848"/>
                  <a:ext cx="154575" cy="8242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8" name="Arrow: Left 287">
                  <a:extLst>
                    <a:ext uri="{FF2B5EF4-FFF2-40B4-BE49-F238E27FC236}">
                      <a16:creationId xmlns:a16="http://schemas.microsoft.com/office/drawing/2014/main" id="{D74957A1-38EC-34A1-06F4-23594729A09D}"/>
                    </a:ext>
                  </a:extLst>
                </p:cNvPr>
                <p:cNvSpPr/>
                <p:nvPr/>
              </p:nvSpPr>
              <p:spPr>
                <a:xfrm rot="16200000">
                  <a:off x="859647" y="6475441"/>
                  <a:ext cx="678085" cy="171614"/>
                </a:xfrm>
                <a:prstGeom prst="leftArrow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97" name="Group 296">
                  <a:extLst>
                    <a:ext uri="{FF2B5EF4-FFF2-40B4-BE49-F238E27FC236}">
                      <a16:creationId xmlns:a16="http://schemas.microsoft.com/office/drawing/2014/main" id="{68645C2B-F533-3B5E-A242-404C500CA4A5}"/>
                    </a:ext>
                  </a:extLst>
                </p:cNvPr>
                <p:cNvGrpSpPr/>
                <p:nvPr/>
              </p:nvGrpSpPr>
              <p:grpSpPr>
                <a:xfrm>
                  <a:off x="1052779" y="6319537"/>
                  <a:ext cx="291820" cy="434012"/>
                  <a:chOff x="3917035" y="6037106"/>
                  <a:chExt cx="291820" cy="434012"/>
                </a:xfrm>
              </p:grpSpPr>
              <p:sp>
                <p:nvSpPr>
                  <p:cNvPr id="290" name="Rectangle: Rounded Corners 289">
                    <a:extLst>
                      <a:ext uri="{FF2B5EF4-FFF2-40B4-BE49-F238E27FC236}">
                        <a16:creationId xmlns:a16="http://schemas.microsoft.com/office/drawing/2014/main" id="{FB0B3212-0996-055C-07E1-3114CDB9589A}"/>
                      </a:ext>
                    </a:extLst>
                  </p:cNvPr>
                  <p:cNvSpPr/>
                  <p:nvPr/>
                </p:nvSpPr>
                <p:spPr>
                  <a:xfrm>
                    <a:off x="3987278" y="6058664"/>
                    <a:ext cx="151336" cy="383780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1" name="Oval 290">
                    <a:extLst>
                      <a:ext uri="{FF2B5EF4-FFF2-40B4-BE49-F238E27FC236}">
                        <a16:creationId xmlns:a16="http://schemas.microsoft.com/office/drawing/2014/main" id="{2FF2EE70-09C3-025D-6B73-58EC004B9495}"/>
                      </a:ext>
                    </a:extLst>
                  </p:cNvPr>
                  <p:cNvSpPr/>
                  <p:nvPr/>
                </p:nvSpPr>
                <p:spPr>
                  <a:xfrm>
                    <a:off x="3967801" y="6155410"/>
                    <a:ext cx="190289" cy="190289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4" name="Rectangle 293">
                    <a:extLst>
                      <a:ext uri="{FF2B5EF4-FFF2-40B4-BE49-F238E27FC236}">
                        <a16:creationId xmlns:a16="http://schemas.microsoft.com/office/drawing/2014/main" id="{C731CB58-AD24-A058-096A-5C688FDED9EE}"/>
                      </a:ext>
                    </a:extLst>
                  </p:cNvPr>
                  <p:cNvSpPr/>
                  <p:nvPr/>
                </p:nvSpPr>
                <p:spPr>
                  <a:xfrm>
                    <a:off x="3917035" y="6227694"/>
                    <a:ext cx="291820" cy="45719"/>
                  </a:xfrm>
                  <a:prstGeom prst="rect">
                    <a:avLst/>
                  </a:prstGeom>
                  <a:solidFill>
                    <a:srgbClr val="FF000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5" name="Rectangle: Rounded Corners 294">
                    <a:extLst>
                      <a:ext uri="{FF2B5EF4-FFF2-40B4-BE49-F238E27FC236}">
                        <a16:creationId xmlns:a16="http://schemas.microsoft.com/office/drawing/2014/main" id="{9BA0508A-CC72-B3B8-FCD1-09D9D2583504}"/>
                      </a:ext>
                    </a:extLst>
                  </p:cNvPr>
                  <p:cNvSpPr/>
                  <p:nvPr/>
                </p:nvSpPr>
                <p:spPr>
                  <a:xfrm>
                    <a:off x="3987278" y="6425399"/>
                    <a:ext cx="151336" cy="45719"/>
                  </a:xfrm>
                  <a:prstGeom prst="round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6" name="Rectangle: Rounded Corners 295">
                    <a:extLst>
                      <a:ext uri="{FF2B5EF4-FFF2-40B4-BE49-F238E27FC236}">
                        <a16:creationId xmlns:a16="http://schemas.microsoft.com/office/drawing/2014/main" id="{33B08731-AB68-EF5A-328A-6186646B18B1}"/>
                      </a:ext>
                    </a:extLst>
                  </p:cNvPr>
                  <p:cNvSpPr/>
                  <p:nvPr/>
                </p:nvSpPr>
                <p:spPr>
                  <a:xfrm>
                    <a:off x="3987278" y="6037106"/>
                    <a:ext cx="151336" cy="45719"/>
                  </a:xfrm>
                  <a:prstGeom prst="round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98" name="TextBox 297">
                  <a:extLst>
                    <a:ext uri="{FF2B5EF4-FFF2-40B4-BE49-F238E27FC236}">
                      <a16:creationId xmlns:a16="http://schemas.microsoft.com/office/drawing/2014/main" id="{56562732-1AEA-FE1E-819C-354CACDA6810}"/>
                    </a:ext>
                  </a:extLst>
                </p:cNvPr>
                <p:cNvSpPr txBox="1"/>
                <p:nvPr/>
              </p:nvSpPr>
              <p:spPr>
                <a:xfrm>
                  <a:off x="1209468" y="6162988"/>
                  <a:ext cx="84088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fresh filtered seawater</a:t>
                  </a:r>
                </a:p>
              </p:txBody>
            </p:sp>
          </p:grpSp>
          <p:grpSp>
            <p:nvGrpSpPr>
              <p:cNvPr id="302" name="Group 301">
                <a:extLst>
                  <a:ext uri="{FF2B5EF4-FFF2-40B4-BE49-F238E27FC236}">
                    <a16:creationId xmlns:a16="http://schemas.microsoft.com/office/drawing/2014/main" id="{6213BB9A-9006-C50C-3903-5A45C1E4CDAA}"/>
                  </a:ext>
                </a:extLst>
              </p:cNvPr>
              <p:cNvGrpSpPr/>
              <p:nvPr/>
            </p:nvGrpSpPr>
            <p:grpSpPr>
              <a:xfrm flipH="1">
                <a:off x="4601061" y="6162988"/>
                <a:ext cx="1095586" cy="695818"/>
                <a:chOff x="1052779" y="6162988"/>
                <a:chExt cx="1095586" cy="695818"/>
              </a:xfrm>
            </p:grpSpPr>
            <p:cxnSp>
              <p:nvCxnSpPr>
                <p:cNvPr id="303" name="Straight Connector 302">
                  <a:extLst>
                    <a:ext uri="{FF2B5EF4-FFF2-40B4-BE49-F238E27FC236}">
                      <a16:creationId xmlns:a16="http://schemas.microsoft.com/office/drawing/2014/main" id="{47782BF4-7C2B-6BA4-CB8D-AAD0A94DE3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240790" y="6350848"/>
                  <a:ext cx="154575" cy="8242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4" name="Arrow: Left 303">
                  <a:extLst>
                    <a:ext uri="{FF2B5EF4-FFF2-40B4-BE49-F238E27FC236}">
                      <a16:creationId xmlns:a16="http://schemas.microsoft.com/office/drawing/2014/main" id="{500B6681-414B-2876-8806-BD7614139710}"/>
                    </a:ext>
                  </a:extLst>
                </p:cNvPr>
                <p:cNvSpPr/>
                <p:nvPr/>
              </p:nvSpPr>
              <p:spPr>
                <a:xfrm rot="5400000">
                  <a:off x="859647" y="6433957"/>
                  <a:ext cx="678085" cy="171614"/>
                </a:xfrm>
                <a:prstGeom prst="leftArrow">
                  <a:avLst/>
                </a:prstGeom>
                <a:solidFill>
                  <a:srgbClr val="00B0F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05" name="Group 304">
                  <a:extLst>
                    <a:ext uri="{FF2B5EF4-FFF2-40B4-BE49-F238E27FC236}">
                      <a16:creationId xmlns:a16="http://schemas.microsoft.com/office/drawing/2014/main" id="{FACE24E9-8B69-037B-20D4-933E9E34FA25}"/>
                    </a:ext>
                  </a:extLst>
                </p:cNvPr>
                <p:cNvGrpSpPr/>
                <p:nvPr/>
              </p:nvGrpSpPr>
              <p:grpSpPr>
                <a:xfrm>
                  <a:off x="1052779" y="6319537"/>
                  <a:ext cx="291820" cy="434012"/>
                  <a:chOff x="3917035" y="6037106"/>
                  <a:chExt cx="291820" cy="434012"/>
                </a:xfrm>
              </p:grpSpPr>
              <p:sp>
                <p:nvSpPr>
                  <p:cNvPr id="307" name="Rectangle: Rounded Corners 306">
                    <a:extLst>
                      <a:ext uri="{FF2B5EF4-FFF2-40B4-BE49-F238E27FC236}">
                        <a16:creationId xmlns:a16="http://schemas.microsoft.com/office/drawing/2014/main" id="{ACD4EFD9-DA44-7EE3-81C9-267A65C1C158}"/>
                      </a:ext>
                    </a:extLst>
                  </p:cNvPr>
                  <p:cNvSpPr/>
                  <p:nvPr/>
                </p:nvSpPr>
                <p:spPr>
                  <a:xfrm>
                    <a:off x="3987278" y="6058664"/>
                    <a:ext cx="151336" cy="383780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08" name="Oval 307">
                    <a:extLst>
                      <a:ext uri="{FF2B5EF4-FFF2-40B4-BE49-F238E27FC236}">
                        <a16:creationId xmlns:a16="http://schemas.microsoft.com/office/drawing/2014/main" id="{999C8D37-9158-CC7A-26FA-883C8F02F0BA}"/>
                      </a:ext>
                    </a:extLst>
                  </p:cNvPr>
                  <p:cNvSpPr/>
                  <p:nvPr/>
                </p:nvSpPr>
                <p:spPr>
                  <a:xfrm>
                    <a:off x="3967801" y="6155410"/>
                    <a:ext cx="190289" cy="190289"/>
                  </a:xfrm>
                  <a:prstGeom prst="ellipse">
                    <a:avLst/>
                  </a:prstGeom>
                  <a:solidFill>
                    <a:srgbClr val="FF000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09" name="Rectangle 308">
                    <a:extLst>
                      <a:ext uri="{FF2B5EF4-FFF2-40B4-BE49-F238E27FC236}">
                        <a16:creationId xmlns:a16="http://schemas.microsoft.com/office/drawing/2014/main" id="{1F8F0F87-133F-49E4-0CA3-D6BB43A6FCEB}"/>
                      </a:ext>
                    </a:extLst>
                  </p:cNvPr>
                  <p:cNvSpPr/>
                  <p:nvPr/>
                </p:nvSpPr>
                <p:spPr>
                  <a:xfrm>
                    <a:off x="3917035" y="6227694"/>
                    <a:ext cx="291820" cy="45719"/>
                  </a:xfrm>
                  <a:prstGeom prst="rect">
                    <a:avLst/>
                  </a:prstGeom>
                  <a:solidFill>
                    <a:srgbClr val="FF000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10" name="Rectangle: Rounded Corners 309">
                    <a:extLst>
                      <a:ext uri="{FF2B5EF4-FFF2-40B4-BE49-F238E27FC236}">
                        <a16:creationId xmlns:a16="http://schemas.microsoft.com/office/drawing/2014/main" id="{91EFF01E-865E-0068-BF44-AE4FD99EE54C}"/>
                      </a:ext>
                    </a:extLst>
                  </p:cNvPr>
                  <p:cNvSpPr/>
                  <p:nvPr/>
                </p:nvSpPr>
                <p:spPr>
                  <a:xfrm>
                    <a:off x="3987278" y="6425399"/>
                    <a:ext cx="151336" cy="45719"/>
                  </a:xfrm>
                  <a:prstGeom prst="round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11" name="Rectangle: Rounded Corners 310">
                    <a:extLst>
                      <a:ext uri="{FF2B5EF4-FFF2-40B4-BE49-F238E27FC236}">
                        <a16:creationId xmlns:a16="http://schemas.microsoft.com/office/drawing/2014/main" id="{64A34E72-DC1E-2012-A1FB-5E5BE328A8C5}"/>
                      </a:ext>
                    </a:extLst>
                  </p:cNvPr>
                  <p:cNvSpPr/>
                  <p:nvPr/>
                </p:nvSpPr>
                <p:spPr>
                  <a:xfrm>
                    <a:off x="3987278" y="6037106"/>
                    <a:ext cx="151336" cy="45719"/>
                  </a:xfrm>
                  <a:prstGeom prst="round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06" name="TextBox 305">
                  <a:extLst>
                    <a:ext uri="{FF2B5EF4-FFF2-40B4-BE49-F238E27FC236}">
                      <a16:creationId xmlns:a16="http://schemas.microsoft.com/office/drawing/2014/main" id="{F5D8ACB1-BA0A-9B31-075B-7842400EBDCB}"/>
                    </a:ext>
                  </a:extLst>
                </p:cNvPr>
                <p:cNvSpPr txBox="1"/>
                <p:nvPr/>
              </p:nvSpPr>
              <p:spPr>
                <a:xfrm>
                  <a:off x="1111459" y="6162988"/>
                  <a:ext cx="103690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tank seawater outflow</a:t>
                  </a:r>
                </a:p>
              </p:txBody>
            </p:sp>
          </p:grpSp>
          <p:sp>
            <p:nvSpPr>
              <p:cNvPr id="316" name="TextBox 315">
                <a:extLst>
                  <a:ext uri="{FF2B5EF4-FFF2-40B4-BE49-F238E27FC236}">
                    <a16:creationId xmlns:a16="http://schemas.microsoft.com/office/drawing/2014/main" id="{F0532242-79A0-182B-1BE8-660782A1CEE4}"/>
                  </a:ext>
                </a:extLst>
              </p:cNvPr>
              <p:cNvSpPr txBox="1"/>
              <p:nvPr/>
            </p:nvSpPr>
            <p:spPr>
              <a:xfrm rot="16200000">
                <a:off x="-782738" y="7825585"/>
                <a:ext cx="240867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25 cm</a:t>
                </a:r>
              </a:p>
            </p:txBody>
          </p:sp>
          <p:sp>
            <p:nvSpPr>
              <p:cNvPr id="317" name="TextBox 316">
                <a:extLst>
                  <a:ext uri="{FF2B5EF4-FFF2-40B4-BE49-F238E27FC236}">
                    <a16:creationId xmlns:a16="http://schemas.microsoft.com/office/drawing/2014/main" id="{1FEED0C5-897B-83F1-3F70-8DCC7CA83D65}"/>
                  </a:ext>
                </a:extLst>
              </p:cNvPr>
              <p:cNvSpPr txBox="1"/>
              <p:nvPr/>
            </p:nvSpPr>
            <p:spPr>
              <a:xfrm>
                <a:off x="508126" y="9119401"/>
                <a:ext cx="575786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60 cm</a:t>
                </a:r>
              </a:p>
            </p:txBody>
          </p:sp>
        </p:grpSp>
        <p:sp>
          <p:nvSpPr>
            <p:cNvPr id="320" name="TextBox 319">
              <a:extLst>
                <a:ext uri="{FF2B5EF4-FFF2-40B4-BE49-F238E27FC236}">
                  <a16:creationId xmlns:a16="http://schemas.microsoft.com/office/drawing/2014/main" id="{19927630-9EB9-C30A-2602-3459ECD37DA0}"/>
                </a:ext>
              </a:extLst>
            </p:cNvPr>
            <p:cNvSpPr txBox="1"/>
            <p:nvPr/>
          </p:nvSpPr>
          <p:spPr>
            <a:xfrm>
              <a:off x="129201" y="411578"/>
              <a:ext cx="653252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A</a:t>
              </a:r>
              <a:r>
                <a:rPr lang="en-US" sz="32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	</a:t>
              </a:r>
              <a:r>
                <a:rPr lang="en-US" dirty="0">
                  <a:latin typeface="Helvetica" panose="020B0604020202020204" pitchFamily="34" charset="0"/>
                  <a:cs typeface="Helvetica" panose="020B0604020202020204" pitchFamily="34" charset="0"/>
                </a:rPr>
                <a:t>front profile angle</a:t>
              </a:r>
            </a:p>
          </p:txBody>
        </p:sp>
        <p:sp>
          <p:nvSpPr>
            <p:cNvPr id="321" name="TextBox 320">
              <a:extLst>
                <a:ext uri="{FF2B5EF4-FFF2-40B4-BE49-F238E27FC236}">
                  <a16:creationId xmlns:a16="http://schemas.microsoft.com/office/drawing/2014/main" id="{FE82A372-1DD0-518A-C9F8-34364EC491E8}"/>
                </a:ext>
              </a:extLst>
            </p:cNvPr>
            <p:cNvSpPr txBox="1"/>
            <p:nvPr/>
          </p:nvSpPr>
          <p:spPr>
            <a:xfrm>
              <a:off x="129201" y="4320025"/>
              <a:ext cx="65325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B</a:t>
              </a:r>
              <a:r>
                <a:rPr lang="en-US" sz="36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	</a:t>
              </a:r>
              <a:r>
                <a:rPr lang="en-US" dirty="0">
                  <a:latin typeface="Helvetica" panose="020B0604020202020204" pitchFamily="34" charset="0"/>
                  <a:cs typeface="Helvetica" panose="020B0604020202020204" pitchFamily="34" charset="0"/>
                </a:rPr>
                <a:t>top-down angle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D791FF3-8651-4328-3A3A-F81935327BD9}"/>
                </a:ext>
              </a:extLst>
            </p:cNvPr>
            <p:cNvSpPr txBox="1"/>
            <p:nvPr/>
          </p:nvSpPr>
          <p:spPr>
            <a:xfrm>
              <a:off x="2520209" y="1331235"/>
              <a:ext cx="1381854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100" dirty="0">
                  <a:effectLst/>
                  <a:latin typeface="Helvetica" panose="020B0604020202020204" pitchFamily="34" charset="0"/>
                  <a:ea typeface="ＭＳ 明朝" panose="02020609040205080304" pitchFamily="17" charset="-128"/>
                  <a:cs typeface="Helvetica" panose="020B0604020202020204" pitchFamily="34" charset="0"/>
                </a:rPr>
                <a:t>~5 mol m</a:t>
              </a:r>
              <a:r>
                <a:rPr lang="en-US" sz="1100" baseline="30000" dirty="0">
                  <a:effectLst/>
                  <a:latin typeface="Helvetica" panose="020B0604020202020204" pitchFamily="34" charset="0"/>
                  <a:ea typeface="ＭＳ 明朝" panose="02020609040205080304" pitchFamily="17" charset="-128"/>
                  <a:cs typeface="Helvetica" panose="020B0604020202020204" pitchFamily="34" charset="0"/>
                </a:rPr>
                <a:t>2</a:t>
              </a:r>
              <a:r>
                <a:rPr lang="en-US" sz="1100" dirty="0">
                  <a:effectLst/>
                  <a:latin typeface="Helvetica" panose="020B0604020202020204" pitchFamily="34" charset="0"/>
                  <a:ea typeface="ＭＳ 明朝" panose="02020609040205080304" pitchFamily="17" charset="-128"/>
                  <a:cs typeface="Helvetica" panose="020B0604020202020204" pitchFamily="34" charset="0"/>
                </a:rPr>
                <a:t> d</a:t>
              </a:r>
              <a:r>
                <a:rPr lang="en-US" sz="1100" baseline="30000" dirty="0">
                  <a:effectLst/>
                  <a:latin typeface="Helvetica" panose="020B0604020202020204" pitchFamily="34" charset="0"/>
                  <a:ea typeface="ＭＳ 明朝" panose="02020609040205080304" pitchFamily="17" charset="-128"/>
                  <a:cs typeface="Helvetica" panose="020B0604020202020204" pitchFamily="34" charset="0"/>
                </a:rPr>
                <a:t>-1</a:t>
              </a:r>
              <a:endParaRPr lang="en-US" sz="1100" baseline="300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8443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4F8CC260-28DE-824F-9558-6A3472F28D49}"/>
              </a:ext>
            </a:extLst>
          </p:cNvPr>
          <p:cNvGrpSpPr/>
          <p:nvPr/>
        </p:nvGrpSpPr>
        <p:grpSpPr>
          <a:xfrm>
            <a:off x="-165735" y="2206982"/>
            <a:ext cx="4146689" cy="4583103"/>
            <a:chOff x="878205" y="3144242"/>
            <a:chExt cx="4146689" cy="4583103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CD849CC-E3CE-E938-34A6-942011CE2227}"/>
                </a:ext>
              </a:extLst>
            </p:cNvPr>
            <p:cNvGrpSpPr/>
            <p:nvPr/>
          </p:nvGrpSpPr>
          <p:grpSpPr>
            <a:xfrm>
              <a:off x="878205" y="3144242"/>
              <a:ext cx="4146689" cy="4583103"/>
              <a:chOff x="1419225" y="4233902"/>
              <a:chExt cx="4146689" cy="4583103"/>
            </a:xfrm>
          </p:grpSpPr>
          <p:pic>
            <p:nvPicPr>
              <p:cNvPr id="6" name="Picture 5" descr="A picture containing aquarium, organism, reef, indoor&#10;&#10;Description automatically generated">
                <a:extLst>
                  <a:ext uri="{FF2B5EF4-FFF2-40B4-BE49-F238E27FC236}">
                    <a16:creationId xmlns:a16="http://schemas.microsoft.com/office/drawing/2014/main" id="{FD7A5F15-DE71-F284-DD9E-01E06FB59E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1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995" t="31093" r="13188" b="18567"/>
              <a:stretch/>
            </p:blipFill>
            <p:spPr>
              <a:xfrm>
                <a:off x="1419226" y="4787900"/>
                <a:ext cx="4146688" cy="2120900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5C54210-05BA-AD42-B2B3-3AEB753ECE0D}"/>
                  </a:ext>
                </a:extLst>
              </p:cNvPr>
              <p:cNvSpPr txBox="1"/>
              <p:nvPr/>
            </p:nvSpPr>
            <p:spPr>
              <a:xfrm>
                <a:off x="1419225" y="4233902"/>
                <a:ext cx="4146688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Coral-algae community</a:t>
                </a:r>
              </a:p>
              <a:p>
                <a:pPr algn="ctr"/>
                <a:r>
                  <a:rPr lang="en-US" sz="11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measurement locations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FF9B774-6BB8-70E7-D676-454ABD8E322D}"/>
                  </a:ext>
                </a:extLst>
              </p:cNvPr>
              <p:cNvSpPr txBox="1"/>
              <p:nvPr/>
            </p:nvSpPr>
            <p:spPr>
              <a:xfrm>
                <a:off x="3492569" y="4926806"/>
                <a:ext cx="1262380" cy="4001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Coral tissue side </a:t>
                </a:r>
                <a:br>
                  <a:rPr lang="en-US" sz="1100" dirty="0">
                    <a:latin typeface="Helvetica" panose="020B0604020202020204" pitchFamily="34" charset="0"/>
                    <a:cs typeface="Helvetica" panose="020B0604020202020204" pitchFamily="34" charset="0"/>
                  </a:rPr>
                </a:br>
                <a:r>
                  <a:rPr lang="en-US" sz="9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(2 measurements)</a:t>
                </a:r>
                <a:endParaRPr lang="en-US" sz="1100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4E566EB3-8F25-89FD-A374-8968479214DC}"/>
                  </a:ext>
                </a:extLst>
              </p:cNvPr>
              <p:cNvCxnSpPr>
                <a:cxnSpLocks/>
                <a:endCxn id="4" idx="2"/>
              </p:cNvCxnSpPr>
              <p:nvPr/>
            </p:nvCxnSpPr>
            <p:spPr>
              <a:xfrm>
                <a:off x="1549400" y="6661150"/>
                <a:ext cx="885825" cy="200055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27AA91CF-19C8-CE5D-4BE8-1F7606C95299}"/>
                  </a:ext>
                </a:extLst>
              </p:cNvPr>
              <p:cNvCxnSpPr>
                <a:cxnSpLocks/>
                <a:endCxn id="4" idx="2"/>
              </p:cNvCxnSpPr>
              <p:nvPr/>
            </p:nvCxnSpPr>
            <p:spPr>
              <a:xfrm flipH="1">
                <a:off x="2435225" y="6661150"/>
                <a:ext cx="346075" cy="200055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F56EB575-E537-2EC3-4C3C-D1FC97B11D7D}"/>
                  </a:ext>
                </a:extLst>
              </p:cNvPr>
              <p:cNvCxnSpPr>
                <a:cxnSpLocks/>
                <a:endCxn id="5" idx="2"/>
              </p:cNvCxnSpPr>
              <p:nvPr/>
            </p:nvCxnSpPr>
            <p:spPr>
              <a:xfrm flipH="1">
                <a:off x="4549913" y="6661150"/>
                <a:ext cx="951727" cy="200055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517BFD67-EB8B-3C30-A00D-F77E45768469}"/>
                  </a:ext>
                </a:extLst>
              </p:cNvPr>
              <p:cNvCxnSpPr>
                <a:cxnSpLocks/>
                <a:endCxn id="5" idx="2"/>
              </p:cNvCxnSpPr>
              <p:nvPr/>
            </p:nvCxnSpPr>
            <p:spPr>
              <a:xfrm>
                <a:off x="2909818" y="6661150"/>
                <a:ext cx="1640095" cy="200055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" name="Picture 3" descr="A picture containing food, fast food, pizza, indoor&#10;&#10;Description automatically generated">
                <a:extLst>
                  <a:ext uri="{FF2B5EF4-FFF2-40B4-BE49-F238E27FC236}">
                    <a16:creationId xmlns:a16="http://schemas.microsoft.com/office/drawing/2014/main" id="{F20732D6-556B-9B6E-1C4D-BC15909CB4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208" t="10138" r="14792" b="23194"/>
              <a:stretch/>
            </p:blipFill>
            <p:spPr>
              <a:xfrm rot="5400000">
                <a:off x="1457325" y="6861205"/>
                <a:ext cx="1955800" cy="1955800"/>
              </a:xfrm>
              <a:prstGeom prst="ellipse">
                <a:avLst/>
              </a:prstGeom>
              <a:ln w="12700">
                <a:solidFill>
                  <a:schemeClr val="tx1"/>
                </a:solidFill>
              </a:ln>
            </p:spPr>
          </p:pic>
          <p:pic>
            <p:nvPicPr>
              <p:cNvPr id="5" name="Picture 4" descr="Close-up of a crab under water&#10;&#10;Description automatically generated with low confidence">
                <a:extLst>
                  <a:ext uri="{FF2B5EF4-FFF2-40B4-BE49-F238E27FC236}">
                    <a16:creationId xmlns:a16="http://schemas.microsoft.com/office/drawing/2014/main" id="{02C93956-04E6-549B-92E0-E5BA01288C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92" t="16806" r="27498" b="6250"/>
              <a:stretch/>
            </p:blipFill>
            <p:spPr>
              <a:xfrm rot="5400000">
                <a:off x="3572013" y="6861205"/>
                <a:ext cx="1955800" cy="1955800"/>
              </a:xfrm>
              <a:prstGeom prst="ellipse">
                <a:avLst/>
              </a:prstGeom>
              <a:ln w="12700">
                <a:solidFill>
                  <a:schemeClr val="tx1"/>
                </a:solidFill>
              </a:ln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0E38D64-4E86-DA60-8547-3D1DDA8E86A2}"/>
                  </a:ext>
                </a:extLst>
              </p:cNvPr>
              <p:cNvSpPr/>
              <p:nvPr/>
            </p:nvSpPr>
            <p:spPr>
              <a:xfrm>
                <a:off x="1549400" y="5124450"/>
                <a:ext cx="1231900" cy="1536700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B5DC592-9A12-47F5-8657-A7D04657F466}"/>
                  </a:ext>
                </a:extLst>
              </p:cNvPr>
              <p:cNvSpPr/>
              <p:nvPr/>
            </p:nvSpPr>
            <p:spPr>
              <a:xfrm>
                <a:off x="2911474" y="5126861"/>
                <a:ext cx="2590166" cy="1536700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C9FBD5F-535C-76C7-1D8B-F6DF29488BF3}"/>
                  </a:ext>
                </a:extLst>
              </p:cNvPr>
              <p:cNvSpPr txBox="1"/>
              <p:nvPr/>
            </p:nvSpPr>
            <p:spPr>
              <a:xfrm>
                <a:off x="1584822" y="4924395"/>
                <a:ext cx="1161056" cy="4001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Turf algal side </a:t>
                </a:r>
                <a:br>
                  <a:rPr lang="en-US" sz="1100" dirty="0">
                    <a:latin typeface="Helvetica" panose="020B0604020202020204" pitchFamily="34" charset="0"/>
                    <a:cs typeface="Helvetica" panose="020B0604020202020204" pitchFamily="34" charset="0"/>
                  </a:rPr>
                </a:br>
                <a:r>
                  <a:rPr lang="en-US" sz="9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(2 measurements)</a:t>
                </a:r>
                <a:endParaRPr lang="en-US" sz="1100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03E3BA4-8E99-6369-CBE4-5063D258ED31}"/>
                </a:ext>
              </a:extLst>
            </p:cNvPr>
            <p:cNvGrpSpPr/>
            <p:nvPr/>
          </p:nvGrpSpPr>
          <p:grpSpPr>
            <a:xfrm>
              <a:off x="1376363" y="4770099"/>
              <a:ext cx="2046289" cy="513881"/>
              <a:chOff x="1376363" y="4924894"/>
              <a:chExt cx="2046289" cy="513881"/>
            </a:xfrm>
          </p:grpSpPr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3CC2B4C7-0F76-E924-E1F0-7B72466A204C}"/>
                  </a:ext>
                </a:extLst>
              </p:cNvPr>
              <p:cNvCxnSpPr/>
              <p:nvPr/>
            </p:nvCxnSpPr>
            <p:spPr>
              <a:xfrm flipH="1" flipV="1">
                <a:off x="1376363" y="4991100"/>
                <a:ext cx="1943100" cy="447675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6A246D2-0222-2046-A4DF-C80D5134B9C9}"/>
                  </a:ext>
                </a:extLst>
              </p:cNvPr>
              <p:cNvSpPr txBox="1"/>
              <p:nvPr/>
            </p:nvSpPr>
            <p:spPr>
              <a:xfrm rot="759885">
                <a:off x="1793876" y="4924894"/>
                <a:ext cx="162877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rgbClr val="FF0000"/>
                    </a:solidFill>
                  </a:rPr>
                  <a:t>water flow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8253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049131C6-592D-4530-76CE-6046D14B2BBB}"/>
              </a:ext>
            </a:extLst>
          </p:cNvPr>
          <p:cNvGrpSpPr/>
          <p:nvPr/>
        </p:nvGrpSpPr>
        <p:grpSpPr>
          <a:xfrm>
            <a:off x="291547" y="185529"/>
            <a:ext cx="4043017" cy="9468681"/>
            <a:chOff x="291547" y="185529"/>
            <a:chExt cx="4043017" cy="9468681"/>
          </a:xfrm>
        </p:grpSpPr>
        <p:pic>
          <p:nvPicPr>
            <p:cNvPr id="5" name="Picture 4" descr="A picture containing indoor, computer, wall, electronics&#10;&#10;Description automatically generated">
              <a:extLst>
                <a:ext uri="{FF2B5EF4-FFF2-40B4-BE49-F238E27FC236}">
                  <a16:creationId xmlns:a16="http://schemas.microsoft.com/office/drawing/2014/main" id="{44063A3C-95CC-6E43-B6F6-75857A063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547" y="6621947"/>
              <a:ext cx="4043017" cy="3032263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pic>
          <p:nvPicPr>
            <p:cNvPr id="7" name="Picture 6" descr="A close-up of a laboratory equipment&#10;&#10;Description automatically generated with low confidence">
              <a:extLst>
                <a:ext uri="{FF2B5EF4-FFF2-40B4-BE49-F238E27FC236}">
                  <a16:creationId xmlns:a16="http://schemas.microsoft.com/office/drawing/2014/main" id="{1E85A3AA-572C-212D-CAEB-404C0E553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547" y="3403738"/>
              <a:ext cx="4043017" cy="3032263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pic>
          <p:nvPicPr>
            <p:cNvPr id="9" name="Picture 8" descr="A picture containing computer, text, indoor, electronics&#10;&#10;Description automatically generated">
              <a:extLst>
                <a:ext uri="{FF2B5EF4-FFF2-40B4-BE49-F238E27FC236}">
                  <a16:creationId xmlns:a16="http://schemas.microsoft.com/office/drawing/2014/main" id="{0A986004-A052-C354-5051-B7D9140DE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547" y="185529"/>
              <a:ext cx="4043017" cy="3032263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91E0506-3AA3-FA80-D2CE-6949CFE77855}"/>
                </a:ext>
              </a:extLst>
            </p:cNvPr>
            <p:cNvSpPr txBox="1"/>
            <p:nvPr/>
          </p:nvSpPr>
          <p:spPr>
            <a:xfrm>
              <a:off x="291548" y="185529"/>
              <a:ext cx="7288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i="1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A</a:t>
              </a:r>
              <a:endPara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0AC085D-9DEC-59FE-B1BD-B54D67063B8B}"/>
                </a:ext>
              </a:extLst>
            </p:cNvPr>
            <p:cNvSpPr txBox="1"/>
            <p:nvPr/>
          </p:nvSpPr>
          <p:spPr>
            <a:xfrm>
              <a:off x="291547" y="3403738"/>
              <a:ext cx="7288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i="1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B</a:t>
              </a:r>
              <a:endParaRPr 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3BC384F-FF4F-3F88-20D1-6F4C8B746C8E}"/>
                </a:ext>
              </a:extLst>
            </p:cNvPr>
            <p:cNvSpPr txBox="1"/>
            <p:nvPr/>
          </p:nvSpPr>
          <p:spPr>
            <a:xfrm>
              <a:off x="291547" y="6621947"/>
              <a:ext cx="7288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i="1" dirty="0">
                  <a:latin typeface="Helvetica" panose="020B0604020202020204" pitchFamily="34" charset="0"/>
                  <a:cs typeface="Helvetica" panose="020B0604020202020204" pitchFamily="34" charset="0"/>
                </a:rPr>
                <a:t>C</a:t>
              </a:r>
              <a:endParaRPr lang="en-US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1372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roup 131">
            <a:extLst>
              <a:ext uri="{FF2B5EF4-FFF2-40B4-BE49-F238E27FC236}">
                <a16:creationId xmlns:a16="http://schemas.microsoft.com/office/drawing/2014/main" id="{033765ED-2780-5D88-E34E-AA0D0AC879C7}"/>
              </a:ext>
            </a:extLst>
          </p:cNvPr>
          <p:cNvGrpSpPr/>
          <p:nvPr/>
        </p:nvGrpSpPr>
        <p:grpSpPr>
          <a:xfrm>
            <a:off x="-1045788" y="-2173914"/>
            <a:ext cx="10286156" cy="10693399"/>
            <a:chOff x="-1045788" y="-8308014"/>
            <a:chExt cx="10286156" cy="10693399"/>
          </a:xfrm>
        </p:grpSpPr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199FAE40-113D-74D6-AB89-0E22C31F6DE8}"/>
                </a:ext>
              </a:extLst>
            </p:cNvPr>
            <p:cNvGrpSpPr/>
            <p:nvPr/>
          </p:nvGrpSpPr>
          <p:grpSpPr>
            <a:xfrm>
              <a:off x="4473681" y="-1102714"/>
              <a:ext cx="4303692" cy="2926556"/>
              <a:chOff x="4473681" y="-1102714"/>
              <a:chExt cx="4303692" cy="2926556"/>
            </a:xfrm>
          </p:grpSpPr>
          <p:pic>
            <p:nvPicPr>
              <p:cNvPr id="122" name="Picture 121" descr="A close-up of a coral&#10;&#10;Description automatically generated">
                <a:extLst>
                  <a:ext uri="{FF2B5EF4-FFF2-40B4-BE49-F238E27FC236}">
                    <a16:creationId xmlns:a16="http://schemas.microsoft.com/office/drawing/2014/main" id="{2D273AC4-E9FD-025F-5FB3-CE536894D9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615" t="15899" r="14956" b="18831"/>
              <a:stretch/>
            </p:blipFill>
            <p:spPr>
              <a:xfrm>
                <a:off x="4473681" y="-1100758"/>
                <a:ext cx="2057400" cy="1371600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  <p:pic>
            <p:nvPicPr>
              <p:cNvPr id="124" name="Picture 123" descr="Close-up of a coral&#10;&#10;Description automatically generated">
                <a:extLst>
                  <a:ext uri="{FF2B5EF4-FFF2-40B4-BE49-F238E27FC236}">
                    <a16:creationId xmlns:a16="http://schemas.microsoft.com/office/drawing/2014/main" id="{3070E8A1-593E-E2CE-5E70-9B46C7131D7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715" t="25637" r="9548" b="4375"/>
              <a:stretch/>
            </p:blipFill>
            <p:spPr>
              <a:xfrm>
                <a:off x="6719973" y="452242"/>
                <a:ext cx="2057400" cy="1371600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  <p:pic>
            <p:nvPicPr>
              <p:cNvPr id="126" name="Picture 125" descr="A close up of a sea creature&#10;&#10;Description automatically generated">
                <a:extLst>
                  <a:ext uri="{FF2B5EF4-FFF2-40B4-BE49-F238E27FC236}">
                    <a16:creationId xmlns:a16="http://schemas.microsoft.com/office/drawing/2014/main" id="{6F598683-48B6-AAA8-F2B1-987E2BA745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329" t="16409" r="14243" b="18322"/>
              <a:stretch/>
            </p:blipFill>
            <p:spPr>
              <a:xfrm>
                <a:off x="4473681" y="452242"/>
                <a:ext cx="2057400" cy="1371600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  <p:pic>
            <p:nvPicPr>
              <p:cNvPr id="128" name="Picture 127" descr="A close-up of a coral&#10;&#10;Description automatically generated">
                <a:extLst>
                  <a:ext uri="{FF2B5EF4-FFF2-40B4-BE49-F238E27FC236}">
                    <a16:creationId xmlns:a16="http://schemas.microsoft.com/office/drawing/2014/main" id="{AE606FB9-5F8E-F2EF-E43F-91E4AB8AC0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1392" r="6179" b="5212"/>
              <a:stretch/>
            </p:blipFill>
            <p:spPr>
              <a:xfrm>
                <a:off x="6719973" y="-1102714"/>
                <a:ext cx="2057400" cy="1371600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</p:grp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725EC601-07B2-CB67-2C4C-A4B3F2BEB7F9}"/>
                </a:ext>
              </a:extLst>
            </p:cNvPr>
            <p:cNvGrpSpPr/>
            <p:nvPr/>
          </p:nvGrpSpPr>
          <p:grpSpPr>
            <a:xfrm>
              <a:off x="-1045788" y="-8308014"/>
              <a:ext cx="10286156" cy="10693399"/>
              <a:chOff x="-1045788" y="-4379685"/>
              <a:chExt cx="10286156" cy="10693399"/>
            </a:xfrm>
          </p:grpSpPr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6AC86F4E-A057-A47D-C322-F8D6CEBD9310}"/>
                  </a:ext>
                </a:extLst>
              </p:cNvPr>
              <p:cNvGrpSpPr/>
              <p:nvPr/>
            </p:nvGrpSpPr>
            <p:grpSpPr>
              <a:xfrm>
                <a:off x="-1033669" y="-4379685"/>
                <a:ext cx="5044693" cy="6232229"/>
                <a:chOff x="649357" y="-679567"/>
                <a:chExt cx="5044693" cy="6232229"/>
              </a:xfrm>
            </p:grpSpPr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649642D9-CF3B-7EA0-7C5C-78625B1B5260}"/>
                    </a:ext>
                  </a:extLst>
                </p:cNvPr>
                <p:cNvGrpSpPr/>
                <p:nvPr/>
              </p:nvGrpSpPr>
              <p:grpSpPr>
                <a:xfrm>
                  <a:off x="649357" y="-679567"/>
                  <a:ext cx="5044693" cy="5727230"/>
                  <a:chOff x="649357" y="-679567"/>
                  <a:chExt cx="5044693" cy="5727230"/>
                </a:xfrm>
              </p:grpSpPr>
              <p:grpSp>
                <p:nvGrpSpPr>
                  <p:cNvPr id="75" name="Group 74">
                    <a:extLst>
                      <a:ext uri="{FF2B5EF4-FFF2-40B4-BE49-F238E27FC236}">
                        <a16:creationId xmlns:a16="http://schemas.microsoft.com/office/drawing/2014/main" id="{B2A2CE07-E4A8-2004-D6E0-7FB46FFEB6F0}"/>
                      </a:ext>
                    </a:extLst>
                  </p:cNvPr>
                  <p:cNvGrpSpPr/>
                  <p:nvPr/>
                </p:nvGrpSpPr>
                <p:grpSpPr>
                  <a:xfrm>
                    <a:off x="649357" y="-679567"/>
                    <a:ext cx="5044693" cy="4198895"/>
                    <a:chOff x="649357" y="676382"/>
                    <a:chExt cx="5044693" cy="4198895"/>
                  </a:xfrm>
                </p:grpSpPr>
                <p:grpSp>
                  <p:nvGrpSpPr>
                    <p:cNvPr id="5" name="Group 4">
                      <a:extLst>
                        <a:ext uri="{FF2B5EF4-FFF2-40B4-BE49-F238E27FC236}">
                          <a16:creationId xmlns:a16="http://schemas.microsoft.com/office/drawing/2014/main" id="{E4AE67E1-CE2B-DD41-5B4B-D37E1866D0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37535" y="839802"/>
                      <a:ext cx="4856515" cy="4035475"/>
                      <a:chOff x="1031048" y="2979995"/>
                      <a:chExt cx="3624216" cy="3041622"/>
                    </a:xfrm>
                  </p:grpSpPr>
                  <p:grpSp>
                    <p:nvGrpSpPr>
                      <p:cNvPr id="8" name="Group 7">
                        <a:extLst>
                          <a:ext uri="{FF2B5EF4-FFF2-40B4-BE49-F238E27FC236}">
                            <a16:creationId xmlns:a16="http://schemas.microsoft.com/office/drawing/2014/main" id="{4BF5DBBF-9221-40F8-8294-B74A4D6AE5E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31049" y="3699041"/>
                        <a:ext cx="3503037" cy="2322576"/>
                        <a:chOff x="1031049" y="3781646"/>
                        <a:chExt cx="3503037" cy="2322576"/>
                      </a:xfrm>
                    </p:grpSpPr>
                    <p:pic>
                      <p:nvPicPr>
                        <p:cNvPr id="21" name="Picture 20" descr="A picture containing text&#10;&#10;Description automatically generated">
                          <a:extLst>
                            <a:ext uri="{FF2B5EF4-FFF2-40B4-BE49-F238E27FC236}">
                              <a16:creationId xmlns:a16="http://schemas.microsoft.com/office/drawing/2014/main" id="{30D93E21-A4D4-9979-3650-34632127B838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7900" t="9260" b="1852"/>
                        <a:stretch/>
                      </p:blipFill>
                      <p:spPr>
                        <a:xfrm rot="5400000">
                          <a:off x="710359" y="4102336"/>
                          <a:ext cx="2322576" cy="1681196"/>
                        </a:xfrm>
                        <a:prstGeom prst="rect">
                          <a:avLst/>
                        </a:prstGeom>
                        <a:ln w="12700">
                          <a:solidFill>
                            <a:schemeClr val="tx1"/>
                          </a:solidFill>
                        </a:ln>
                      </p:spPr>
                    </p:pic>
                    <p:pic>
                      <p:nvPicPr>
                        <p:cNvPr id="14" name="Picture 13" descr="A picture containing text, open, opened&#10;&#10;Description automatically generated">
                          <a:extLst>
                            <a:ext uri="{FF2B5EF4-FFF2-40B4-BE49-F238E27FC236}">
                              <a16:creationId xmlns:a16="http://schemas.microsoft.com/office/drawing/2014/main" id="{D02B9222-E51E-8A82-58C8-F6F350A30E45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7900" t="5097" b="6015"/>
                        <a:stretch/>
                      </p:blipFill>
                      <p:spPr>
                        <a:xfrm rot="5400000">
                          <a:off x="2532200" y="4102336"/>
                          <a:ext cx="2322576" cy="1681196"/>
                        </a:xfrm>
                        <a:prstGeom prst="rect">
                          <a:avLst/>
                        </a:prstGeom>
                        <a:ln w="12700">
                          <a:solidFill>
                            <a:schemeClr val="tx1"/>
                          </a:solidFill>
                        </a:ln>
                      </p:spPr>
                    </p:pic>
                  </p:grpSp>
                  <p:sp>
                    <p:nvSpPr>
                      <p:cNvPr id="9" name="TextBox 8">
                        <a:extLst>
                          <a:ext uri="{FF2B5EF4-FFF2-40B4-BE49-F238E27FC236}">
                            <a16:creationId xmlns:a16="http://schemas.microsoft.com/office/drawing/2014/main" id="{64DFC045-B6EE-FD46-6DD3-5AA0EA55D6D4}"/>
                          </a:ext>
                        </a:extLst>
                      </p:cNvPr>
                      <p:cNvSpPr txBox="1"/>
                      <p:nvPr/>
                    </p:nvSpPr>
                    <p:spPr>
                      <a:xfrm flipH="1">
                        <a:off x="1031048" y="2979995"/>
                        <a:ext cx="3624216" cy="39436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>
                            <a:latin typeface="Helvetica" panose="020B0604020202020204" pitchFamily="34" charset="0"/>
                            <a:cs typeface="Helvetica" panose="020B0604020202020204" pitchFamily="34" charset="0"/>
                          </a:rPr>
                          <a:t>Shimoda Marine Research Center</a:t>
                        </a:r>
                      </a:p>
                      <a:p>
                        <a:pPr algn="ctr"/>
                        <a:r>
                          <a:rPr lang="en-US" sz="1400" dirty="0">
                            <a:latin typeface="Helvetica" panose="020B0604020202020204" pitchFamily="34" charset="0"/>
                            <a:cs typeface="Helvetica" panose="020B0604020202020204" pitchFamily="34" charset="0"/>
                          </a:rPr>
                          <a:t>Incubation Exp. (</a:t>
                        </a:r>
                        <a:r>
                          <a:rPr lang="en-US" sz="1400" i="1" dirty="0">
                            <a:latin typeface="Helvetica" panose="020B0604020202020204" pitchFamily="34" charset="0"/>
                            <a:cs typeface="Helvetica" panose="020B0604020202020204" pitchFamily="34" charset="0"/>
                          </a:rPr>
                          <a:t>n </a:t>
                        </a:r>
                        <a:r>
                          <a:rPr lang="en-US" sz="1400" dirty="0">
                            <a:latin typeface="Helvetica" panose="020B0604020202020204" pitchFamily="34" charset="0"/>
                            <a:cs typeface="Helvetica" panose="020B0604020202020204" pitchFamily="34" charset="0"/>
                          </a:rPr>
                          <a:t>= 10)</a:t>
                        </a:r>
                      </a:p>
                    </p:txBody>
                  </p:sp>
                </p:grpSp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74836108-C6E8-B713-4629-9B1C4D1334C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86736" y="1384459"/>
                      <a:ext cx="2321692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sz="1100" b="1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Present-day</a:t>
                      </a:r>
                    </a:p>
                    <a:p>
                      <a:pPr algn="ctr"/>
                      <a:r>
                        <a:rPr lang="en-US" sz="11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(8.18 pH, ~384 </a:t>
                      </a:r>
                      <a:r>
                        <a:rPr lang="el-GR" sz="11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μ</a:t>
                      </a:r>
                      <a:r>
                        <a:rPr lang="en-US" sz="11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atm </a:t>
                      </a:r>
                      <a:r>
                        <a:rPr lang="en-US" sz="1100" i="1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</a:t>
                      </a:r>
                      <a:r>
                        <a:rPr lang="en-US" sz="11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</a:t>
                      </a:r>
                      <a:r>
                        <a:rPr lang="en-US" sz="1100" baseline="-250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  <a:r>
                        <a:rPr lang="en-US" sz="11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)</a:t>
                      </a:r>
                      <a:endParaRPr lang="en-US" sz="1100" dirty="0">
                        <a:ln w="3175">
                          <a:noFill/>
                        </a:ln>
                      </a:endParaRPr>
                    </a:p>
                  </p:txBody>
                </p:sp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BC754ED2-7F1B-E5DA-0E49-B960B0E9573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169935" y="1384459"/>
                      <a:ext cx="2447868" cy="430887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sz="1100" b="1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Future OA</a:t>
                      </a:r>
                      <a:r>
                        <a:rPr lang="en-US" sz="11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</a:p>
                    <a:p>
                      <a:pPr algn="ctr"/>
                      <a:r>
                        <a:rPr lang="en-US" sz="11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(7.85 pH, ~912 </a:t>
                      </a:r>
                      <a:r>
                        <a:rPr lang="el-GR" sz="11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μ</a:t>
                      </a:r>
                      <a:r>
                        <a:rPr lang="en-US" sz="11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atm </a:t>
                      </a:r>
                      <a:r>
                        <a:rPr lang="en-US" sz="1100" i="1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</a:t>
                      </a:r>
                      <a:r>
                        <a:rPr lang="en-US" sz="11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</a:t>
                      </a:r>
                      <a:r>
                        <a:rPr lang="en-US" sz="1100" baseline="-250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  <a:r>
                        <a:rPr lang="en-US" sz="1100" dirty="0">
                          <a:ln w="3175">
                            <a:noFill/>
                          </a:ln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)</a:t>
                      </a:r>
                      <a:endParaRPr lang="en-US" sz="1100" dirty="0">
                        <a:ln w="3175">
                          <a:noFill/>
                        </a:ln>
                      </a:endParaRPr>
                    </a:p>
                  </p:txBody>
                </p:sp>
                <p:sp>
                  <p:nvSpPr>
                    <p:cNvPr id="53" name="TextBox 52">
                      <a:extLst>
                        <a:ext uri="{FF2B5EF4-FFF2-40B4-BE49-F238E27FC236}">
                          <a16:creationId xmlns:a16="http://schemas.microsoft.com/office/drawing/2014/main" id="{1D812B93-61A2-EB45-EDBD-E37491FC02A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49357" y="676382"/>
                      <a:ext cx="879028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200" i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  <a:endParaRPr lang="en-US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p:txBody>
                </p:sp>
              </p:grpSp>
              <p:pic>
                <p:nvPicPr>
                  <p:cNvPr id="79" name="Picture 78" descr="A picture containing teddy, organism&#10;&#10;Description automatically generated">
                    <a:extLst>
                      <a:ext uri="{FF2B5EF4-FFF2-40B4-BE49-F238E27FC236}">
                        <a16:creationId xmlns:a16="http://schemas.microsoft.com/office/drawing/2014/main" id="{F580FA3B-B091-AA54-7A93-65122F83D0E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316" t="2349" r="14296" b="1135"/>
                  <a:stretch/>
                </p:blipFill>
                <p:spPr>
                  <a:xfrm>
                    <a:off x="1993090" y="3950382"/>
                    <a:ext cx="1097280" cy="1097280"/>
                  </a:xfrm>
                  <a:prstGeom prst="rect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</p:pic>
              <p:pic>
                <p:nvPicPr>
                  <p:cNvPr id="80" name="Picture 79" descr="A close-up of a sea creature&#10;&#10;Description automatically generated with medium confidence">
                    <a:extLst>
                      <a:ext uri="{FF2B5EF4-FFF2-40B4-BE49-F238E27FC236}">
                        <a16:creationId xmlns:a16="http://schemas.microsoft.com/office/drawing/2014/main" id="{F28086C2-F62E-270E-B7DB-3D6821A7C11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5638" t="9928" r="27988" b="14904"/>
                  <a:stretch/>
                </p:blipFill>
                <p:spPr>
                  <a:xfrm rot="16200000">
                    <a:off x="4434389" y="3950383"/>
                    <a:ext cx="1097280" cy="1097280"/>
                  </a:xfrm>
                  <a:prstGeom prst="rect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</p:pic>
              <p:pic>
                <p:nvPicPr>
                  <p:cNvPr id="81" name="Picture 80" descr="A close-up of a coral&#10;&#10;Description automatically generated with low confidence">
                    <a:extLst>
                      <a:ext uri="{FF2B5EF4-FFF2-40B4-BE49-F238E27FC236}">
                        <a16:creationId xmlns:a16="http://schemas.microsoft.com/office/drawing/2014/main" id="{50D2B336-938C-F5B1-A70C-B4292F3A57A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411" t="17220" r="28357" b="10471"/>
                  <a:stretch/>
                </p:blipFill>
                <p:spPr>
                  <a:xfrm rot="16200000">
                    <a:off x="837536" y="3950382"/>
                    <a:ext cx="1097280" cy="1097280"/>
                  </a:xfrm>
                  <a:prstGeom prst="rect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</p:pic>
              <p:pic>
                <p:nvPicPr>
                  <p:cNvPr id="82" name="Picture 81" descr="A close-up of a coral&#10;&#10;Description automatically generated with medium confidence">
                    <a:extLst>
                      <a:ext uri="{FF2B5EF4-FFF2-40B4-BE49-F238E27FC236}">
                        <a16:creationId xmlns:a16="http://schemas.microsoft.com/office/drawing/2014/main" id="{C7EB1A52-90CD-0CCB-AB4B-91A3561A37C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7712" t="6501" r="15862" b="4929"/>
                  <a:stretch/>
                </p:blipFill>
                <p:spPr>
                  <a:xfrm rot="16200000">
                    <a:off x="3278835" y="3950382"/>
                    <a:ext cx="1097280" cy="1097280"/>
                  </a:xfrm>
                  <a:prstGeom prst="rect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</p:pic>
            </p:grp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DA986F05-F7B6-DE7C-133D-05E5CB0D8C32}"/>
                    </a:ext>
                  </a:extLst>
                </p:cNvPr>
                <p:cNvSpPr txBox="1"/>
                <p:nvPr/>
              </p:nvSpPr>
              <p:spPr>
                <a:xfrm>
                  <a:off x="1884494" y="3604050"/>
                  <a:ext cx="2447868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100" i="1" dirty="0">
                      <a:ln w="3175">
                        <a:noFill/>
                      </a:ln>
                      <a:latin typeface="Helvetica" panose="020B0604020202020204" pitchFamily="34" charset="0"/>
                      <a:cs typeface="Helvetica" panose="020B0604020202020204" pitchFamily="34" charset="0"/>
                    </a:rPr>
                    <a:t>Acropora </a:t>
                  </a:r>
                  <a:r>
                    <a:rPr lang="en-US" sz="1100" i="1" dirty="0" err="1">
                      <a:ln w="3175">
                        <a:noFill/>
                      </a:ln>
                      <a:latin typeface="Helvetica" panose="020B0604020202020204" pitchFamily="34" charset="0"/>
                      <a:cs typeface="Helvetica" panose="020B0604020202020204" pitchFamily="34" charset="0"/>
                    </a:rPr>
                    <a:t>solitaryensis</a:t>
                  </a:r>
                  <a:endParaRPr lang="en-US" sz="1100" i="1" dirty="0">
                    <a:ln w="3175">
                      <a:noFill/>
                    </a:ln>
                  </a:endParaRPr>
                </a:p>
              </p:txBody>
            </p:sp>
            <p:sp>
              <p:nvSpPr>
                <p:cNvPr id="85" name="Oval 84">
                  <a:extLst>
                    <a:ext uri="{FF2B5EF4-FFF2-40B4-BE49-F238E27FC236}">
                      <a16:creationId xmlns:a16="http://schemas.microsoft.com/office/drawing/2014/main" id="{0A3664F5-7791-946E-6684-FE3B67A29615}"/>
                    </a:ext>
                  </a:extLst>
                </p:cNvPr>
                <p:cNvSpPr/>
                <p:nvPr/>
              </p:nvSpPr>
              <p:spPr>
                <a:xfrm>
                  <a:off x="2267327" y="3604050"/>
                  <a:ext cx="1670050" cy="261610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CA887A4B-6AB2-1778-7BB5-EADC5AFFA88B}"/>
                    </a:ext>
                  </a:extLst>
                </p:cNvPr>
                <p:cNvSpPr txBox="1"/>
                <p:nvPr/>
              </p:nvSpPr>
              <p:spPr>
                <a:xfrm>
                  <a:off x="1884494" y="5132384"/>
                  <a:ext cx="2447868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100" i="1" dirty="0">
                      <a:ln w="3175">
                        <a:noFill/>
                      </a:ln>
                      <a:latin typeface="Helvetica" panose="020B0604020202020204" pitchFamily="34" charset="0"/>
                      <a:cs typeface="Helvetica" panose="020B0604020202020204" pitchFamily="34" charset="0"/>
                    </a:rPr>
                    <a:t>Porites </a:t>
                  </a:r>
                  <a:r>
                    <a:rPr lang="en-US" sz="1100" i="1" dirty="0" err="1">
                      <a:ln w="3175">
                        <a:noFill/>
                      </a:ln>
                      <a:latin typeface="Helvetica" panose="020B0604020202020204" pitchFamily="34" charset="0"/>
                      <a:cs typeface="Helvetica" panose="020B0604020202020204" pitchFamily="34" charset="0"/>
                    </a:rPr>
                    <a:t>heronensis</a:t>
                  </a:r>
                  <a:endParaRPr lang="en-US" sz="1100" i="1" dirty="0">
                    <a:ln w="3175">
                      <a:noFill/>
                    </a:ln>
                  </a:endParaRPr>
                </a:p>
              </p:txBody>
            </p:sp>
            <p:sp>
              <p:nvSpPr>
                <p:cNvPr id="87" name="Oval 86">
                  <a:extLst>
                    <a:ext uri="{FF2B5EF4-FFF2-40B4-BE49-F238E27FC236}">
                      <a16:creationId xmlns:a16="http://schemas.microsoft.com/office/drawing/2014/main" id="{FCC601E5-E9A5-2F23-DD54-435C222C1562}"/>
                    </a:ext>
                  </a:extLst>
                </p:cNvPr>
                <p:cNvSpPr/>
                <p:nvPr/>
              </p:nvSpPr>
              <p:spPr>
                <a:xfrm>
                  <a:off x="2280646" y="5132384"/>
                  <a:ext cx="1670050" cy="261610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88" name="Straight Arrow Connector 87">
                  <a:extLst>
                    <a:ext uri="{FF2B5EF4-FFF2-40B4-BE49-F238E27FC236}">
                      <a16:creationId xmlns:a16="http://schemas.microsoft.com/office/drawing/2014/main" id="{A622D3D2-C3F2-30A8-05B4-EA00EF2AF9EE}"/>
                    </a:ext>
                  </a:extLst>
                </p:cNvPr>
                <p:cNvCxnSpPr>
                  <a:cxnSpLocks/>
                  <a:stCxn id="85" idx="4"/>
                </p:cNvCxnSpPr>
                <p:nvPr/>
              </p:nvCxnSpPr>
              <p:spPr>
                <a:xfrm flipH="1">
                  <a:off x="1413871" y="3865660"/>
                  <a:ext cx="1688481" cy="307102"/>
                </a:xfrm>
                <a:prstGeom prst="straightConnector1">
                  <a:avLst/>
                </a:prstGeom>
                <a:ln w="190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Arrow Connector 90">
                  <a:extLst>
                    <a:ext uri="{FF2B5EF4-FFF2-40B4-BE49-F238E27FC236}">
                      <a16:creationId xmlns:a16="http://schemas.microsoft.com/office/drawing/2014/main" id="{CB9599F3-ECD3-E6A9-7408-002BA01D5C4A}"/>
                    </a:ext>
                  </a:extLst>
                </p:cNvPr>
                <p:cNvCxnSpPr>
                  <a:cxnSpLocks/>
                  <a:stCxn id="85" idx="4"/>
                </p:cNvCxnSpPr>
                <p:nvPr/>
              </p:nvCxnSpPr>
              <p:spPr>
                <a:xfrm>
                  <a:off x="3102352" y="3865660"/>
                  <a:ext cx="557040" cy="461805"/>
                </a:xfrm>
                <a:prstGeom prst="straightConnector1">
                  <a:avLst/>
                </a:prstGeom>
                <a:ln w="190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Arrow Connector 94">
                  <a:extLst>
                    <a:ext uri="{FF2B5EF4-FFF2-40B4-BE49-F238E27FC236}">
                      <a16:creationId xmlns:a16="http://schemas.microsoft.com/office/drawing/2014/main" id="{CB85C2A6-1FE1-0A60-7984-48D1E4529555}"/>
                    </a:ext>
                  </a:extLst>
                </p:cNvPr>
                <p:cNvCxnSpPr>
                  <a:cxnSpLocks/>
                  <a:stCxn id="86" idx="0"/>
                </p:cNvCxnSpPr>
                <p:nvPr/>
              </p:nvCxnSpPr>
              <p:spPr>
                <a:xfrm flipV="1">
                  <a:off x="3108428" y="4758519"/>
                  <a:ext cx="1725112" cy="373865"/>
                </a:xfrm>
                <a:prstGeom prst="straightConnector1">
                  <a:avLst/>
                </a:prstGeom>
                <a:ln w="190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Arrow Connector 97">
                  <a:extLst>
                    <a:ext uri="{FF2B5EF4-FFF2-40B4-BE49-F238E27FC236}">
                      <a16:creationId xmlns:a16="http://schemas.microsoft.com/office/drawing/2014/main" id="{14DF8DD4-C5AA-2023-AF0E-3CC982340C22}"/>
                    </a:ext>
                  </a:extLst>
                </p:cNvPr>
                <p:cNvCxnSpPr>
                  <a:cxnSpLocks/>
                  <a:stCxn id="86" idx="0"/>
                </p:cNvCxnSpPr>
                <p:nvPr/>
              </p:nvCxnSpPr>
              <p:spPr>
                <a:xfrm flipH="1" flipV="1">
                  <a:off x="2465297" y="4773616"/>
                  <a:ext cx="643131" cy="358768"/>
                </a:xfrm>
                <a:prstGeom prst="straightConnector1">
                  <a:avLst/>
                </a:prstGeom>
                <a:ln w="190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305387EE-D101-51DB-6781-1E58851F4428}"/>
                    </a:ext>
                  </a:extLst>
                </p:cNvPr>
                <p:cNvSpPr/>
                <p:nvPr/>
              </p:nvSpPr>
              <p:spPr>
                <a:xfrm>
                  <a:off x="649357" y="-679567"/>
                  <a:ext cx="5044693" cy="6232229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C949C447-5223-2C47-F1DF-C8A2E563B618}"/>
                  </a:ext>
                </a:extLst>
              </p:cNvPr>
              <p:cNvGrpSpPr/>
              <p:nvPr/>
            </p:nvGrpSpPr>
            <p:grpSpPr>
              <a:xfrm>
                <a:off x="4325809" y="-4194828"/>
                <a:ext cx="4907315" cy="5537120"/>
                <a:chOff x="6737288" y="2401581"/>
                <a:chExt cx="4907315" cy="5537120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AFE78708-4798-9678-9913-89EA492FD0D8}"/>
                    </a:ext>
                  </a:extLst>
                </p:cNvPr>
                <p:cNvGrpSpPr/>
                <p:nvPr/>
              </p:nvGrpSpPr>
              <p:grpSpPr>
                <a:xfrm>
                  <a:off x="6744532" y="2881505"/>
                  <a:ext cx="4831067" cy="5057196"/>
                  <a:chOff x="6231775" y="3110736"/>
                  <a:chExt cx="4831067" cy="5057196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1DB6C6CC-2BF6-BEB9-F20F-2FDC5E0B90C3}"/>
                      </a:ext>
                    </a:extLst>
                  </p:cNvPr>
                  <p:cNvSpPr txBox="1"/>
                  <p:nvPr/>
                </p:nvSpPr>
                <p:spPr>
                  <a:xfrm>
                    <a:off x="6231775" y="3110736"/>
                    <a:ext cx="2321692" cy="430887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sz="1100" b="1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Present-day</a:t>
                    </a:r>
                  </a:p>
                  <a:p>
                    <a:pPr algn="ctr"/>
                    <a:r>
                      <a:rPr lang="en-US" sz="11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(8.26 pH, ~317 </a:t>
                    </a:r>
                    <a:r>
                      <a:rPr lang="el-GR" sz="11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μ</a:t>
                    </a:r>
                    <a:r>
                      <a:rPr lang="en-US" sz="11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atm </a:t>
                    </a:r>
                    <a:r>
                      <a:rPr lang="en-US" sz="1100" i="1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p</a:t>
                    </a:r>
                    <a:r>
                      <a:rPr lang="en-US" sz="11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CO</a:t>
                    </a:r>
                    <a:r>
                      <a:rPr lang="en-US" sz="1100" baseline="-250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2</a:t>
                    </a:r>
                    <a:r>
                      <a:rPr lang="en-US" sz="11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)</a:t>
                    </a:r>
                    <a:endParaRPr lang="en-US" sz="1100" dirty="0">
                      <a:ln w="3175">
                        <a:noFill/>
                      </a:ln>
                    </a:endParaRPr>
                  </a:p>
                </p:txBody>
              </p:sp>
              <p:pic>
                <p:nvPicPr>
                  <p:cNvPr id="45" name="Picture 44" descr="A picture containing nature, reef, ocean floor&#10;&#10;Description automatically generated">
                    <a:extLst>
                      <a:ext uri="{FF2B5EF4-FFF2-40B4-BE49-F238E27FC236}">
                        <a16:creationId xmlns:a16="http://schemas.microsoft.com/office/drawing/2014/main" id="{EC3C2570-0B69-3426-EADA-EE26F96DDA2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517" r="20483"/>
                  <a:stretch/>
                </p:blipFill>
                <p:spPr>
                  <a:xfrm>
                    <a:off x="6231775" y="3541623"/>
                    <a:ext cx="2321692" cy="2321692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pic>
                <p:nvPicPr>
                  <p:cNvPr id="46" name="Picture 45">
                    <a:extLst>
                      <a:ext uri="{FF2B5EF4-FFF2-40B4-BE49-F238E27FC236}">
                        <a16:creationId xmlns:a16="http://schemas.microsoft.com/office/drawing/2014/main" id="{AC6FEDEC-F227-D485-2CBE-B71D904DB41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6518" t="18328" r="10666" b="44507"/>
                  <a:stretch/>
                </p:blipFill>
                <p:spPr>
                  <a:xfrm>
                    <a:off x="6232662" y="6657452"/>
                    <a:ext cx="2320231" cy="1510480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E9028B8B-4E5E-8FDC-2C08-DE6E564804FF}"/>
                      </a:ext>
                    </a:extLst>
                  </p:cNvPr>
                  <p:cNvSpPr txBox="1"/>
                  <p:nvPr/>
                </p:nvSpPr>
                <p:spPr>
                  <a:xfrm>
                    <a:off x="8614974" y="3110736"/>
                    <a:ext cx="2447868" cy="430887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sz="1100" b="1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Future OA</a:t>
                    </a:r>
                    <a:r>
                      <a:rPr lang="en-US" sz="11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 </a:t>
                    </a:r>
                  </a:p>
                  <a:p>
                    <a:pPr algn="ctr"/>
                    <a:r>
                      <a:rPr lang="en-US" sz="11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(7.83 pH, ~1005 </a:t>
                    </a:r>
                    <a:r>
                      <a:rPr lang="el-GR" sz="11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μ</a:t>
                    </a:r>
                    <a:r>
                      <a:rPr lang="en-US" sz="11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atm </a:t>
                    </a:r>
                    <a:r>
                      <a:rPr lang="en-US" sz="1100" i="1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p</a:t>
                    </a:r>
                    <a:r>
                      <a:rPr lang="en-US" sz="11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CO</a:t>
                    </a:r>
                    <a:r>
                      <a:rPr lang="en-US" sz="1100" baseline="-250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2</a:t>
                    </a:r>
                    <a:r>
                      <a:rPr lang="en-US" sz="1100" dirty="0">
                        <a:ln w="3175">
                          <a:noFill/>
                        </a:ln>
                        <a:latin typeface="Helvetica" panose="020B0604020202020204" pitchFamily="34" charset="0"/>
                        <a:cs typeface="Helvetica" panose="020B0604020202020204" pitchFamily="34" charset="0"/>
                      </a:rPr>
                      <a:t>)</a:t>
                    </a:r>
                    <a:endParaRPr lang="en-US" sz="1100" dirty="0">
                      <a:ln w="3175">
                        <a:noFill/>
                      </a:ln>
                    </a:endParaRPr>
                  </a:p>
                </p:txBody>
              </p:sp>
              <p:pic>
                <p:nvPicPr>
                  <p:cNvPr id="48" name="Picture 47" descr="A picture containing outdoor, nature, reef, underwater&#10;&#10;Description automatically generated">
                    <a:extLst>
                      <a:ext uri="{FF2B5EF4-FFF2-40B4-BE49-F238E27FC236}">
                        <a16:creationId xmlns:a16="http://schemas.microsoft.com/office/drawing/2014/main" id="{872ADC95-CA1C-08C1-3E16-44E054A5D6B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713" r="18287"/>
                  <a:stretch/>
                </p:blipFill>
                <p:spPr>
                  <a:xfrm>
                    <a:off x="8678062" y="3541623"/>
                    <a:ext cx="2321692" cy="2321692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pic>
                <p:nvPicPr>
                  <p:cNvPr id="49" name="Picture 48" descr="A picture containing grass, outdoor&#10;&#10;Description automatically generated">
                    <a:extLst>
                      <a:ext uri="{FF2B5EF4-FFF2-40B4-BE49-F238E27FC236}">
                        <a16:creationId xmlns:a16="http://schemas.microsoft.com/office/drawing/2014/main" id="{BAD84564-7B31-005D-FE11-6C8DCF36060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4597" t="29730" r="2070" b="24372"/>
                  <a:stretch/>
                </p:blipFill>
                <p:spPr>
                  <a:xfrm>
                    <a:off x="8678061" y="6657205"/>
                    <a:ext cx="2321691" cy="1498541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</p:grp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89E518D-BC76-9017-75B0-35191F4FDC10}"/>
                    </a:ext>
                  </a:extLst>
                </p:cNvPr>
                <p:cNvSpPr txBox="1"/>
                <p:nvPr/>
              </p:nvSpPr>
              <p:spPr>
                <a:xfrm flipH="1">
                  <a:off x="6737288" y="2401581"/>
                  <a:ext cx="490731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 err="1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Shikine</a:t>
                  </a:r>
                  <a:r>
                    <a:rPr lang="en-US" sz="140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 Island</a:t>
                  </a:r>
                </a:p>
                <a:p>
                  <a:pPr algn="ctr"/>
                  <a:r>
                    <a:rPr lang="en-US" sz="140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Field Transplantation Exp. (</a:t>
                  </a:r>
                  <a:r>
                    <a:rPr lang="en-US" sz="1400" i="1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n </a:t>
                  </a:r>
                  <a:r>
                    <a:rPr lang="en-US" sz="140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= 6)</a:t>
                  </a:r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6CB4D35F-09DA-DD1F-3C1B-B2FED45D89E9}"/>
                  </a:ext>
                </a:extLst>
              </p:cNvPr>
              <p:cNvSpPr txBox="1"/>
              <p:nvPr/>
            </p:nvSpPr>
            <p:spPr>
              <a:xfrm>
                <a:off x="4195675" y="-4372938"/>
                <a:ext cx="83154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i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B</a:t>
                </a:r>
                <a:endParaRPr 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2E234B66-926B-DD99-352B-8E9520DEBBC5}"/>
                  </a:ext>
                </a:extLst>
              </p:cNvPr>
              <p:cNvSpPr txBox="1"/>
              <p:nvPr/>
            </p:nvSpPr>
            <p:spPr>
              <a:xfrm>
                <a:off x="5485075" y="-515198"/>
                <a:ext cx="2447868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100" i="1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Acropora </a:t>
                </a:r>
                <a:r>
                  <a:rPr lang="en-US" sz="1100" i="1" dirty="0" err="1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solitaryensis</a:t>
                </a:r>
                <a:endParaRPr lang="en-US" sz="1100" i="1" dirty="0">
                  <a:ln w="3175">
                    <a:noFill/>
                  </a:ln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79CFE543-2DA1-172C-1806-D1CAC898286B}"/>
                  </a:ext>
                </a:extLst>
              </p:cNvPr>
              <p:cNvSpPr txBox="1"/>
              <p:nvPr/>
            </p:nvSpPr>
            <p:spPr>
              <a:xfrm>
                <a:off x="5485075" y="1442296"/>
                <a:ext cx="2447868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100" i="1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Porites </a:t>
                </a:r>
                <a:r>
                  <a:rPr lang="en-US" sz="1100" i="1" dirty="0" err="1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heronensis</a:t>
                </a:r>
                <a:endParaRPr lang="en-US" sz="1100" i="1" dirty="0">
                  <a:ln w="3175">
                    <a:noFill/>
                  </a:ln>
                </a:endParaRPr>
              </a:p>
            </p:txBody>
          </p: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65A0CD87-3885-7AC8-CAC6-30DB947C54E4}"/>
                  </a:ext>
                </a:extLst>
              </p:cNvPr>
              <p:cNvCxnSpPr>
                <a:stCxn id="57" idx="2"/>
              </p:cNvCxnSpPr>
              <p:nvPr/>
            </p:nvCxnSpPr>
            <p:spPr>
              <a:xfrm>
                <a:off x="6709009" y="-253588"/>
                <a:ext cx="1351265" cy="375803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D41CB9C8-CDEA-CAD6-CB39-52BA9F9146AC}"/>
                  </a:ext>
                </a:extLst>
              </p:cNvPr>
              <p:cNvCxnSpPr>
                <a:cxnSpLocks/>
                <a:stCxn id="57" idx="2"/>
              </p:cNvCxnSpPr>
              <p:nvPr/>
            </p:nvCxnSpPr>
            <p:spPr>
              <a:xfrm flipH="1">
                <a:off x="6060024" y="-253588"/>
                <a:ext cx="648985" cy="316086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DD3F74AA-15CF-96CE-7756-F69C51668EA9}"/>
                  </a:ext>
                </a:extLst>
              </p:cNvPr>
              <p:cNvCxnSpPr>
                <a:cxnSpLocks/>
                <a:stCxn id="58" idx="0"/>
              </p:cNvCxnSpPr>
              <p:nvPr/>
            </p:nvCxnSpPr>
            <p:spPr>
              <a:xfrm flipV="1">
                <a:off x="6709009" y="568982"/>
                <a:ext cx="474965" cy="873314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E77619E8-12D4-E458-C7F9-E4337DC18C9E}"/>
                  </a:ext>
                </a:extLst>
              </p:cNvPr>
              <p:cNvCxnSpPr>
                <a:cxnSpLocks/>
                <a:stCxn id="58" idx="0"/>
              </p:cNvCxnSpPr>
              <p:nvPr/>
            </p:nvCxnSpPr>
            <p:spPr>
              <a:xfrm flipH="1" flipV="1">
                <a:off x="4835118" y="804883"/>
                <a:ext cx="1873891" cy="637413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2A02E4E8-59D7-67ED-DF6C-4539DC7590B4}"/>
                  </a:ext>
                </a:extLst>
              </p:cNvPr>
              <p:cNvSpPr/>
              <p:nvPr/>
            </p:nvSpPr>
            <p:spPr>
              <a:xfrm>
                <a:off x="5867908" y="-515198"/>
                <a:ext cx="1670050" cy="26161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038B8559-1E04-9A90-C81F-0E2F33A07B03}"/>
                  </a:ext>
                </a:extLst>
              </p:cNvPr>
              <p:cNvSpPr/>
              <p:nvPr/>
            </p:nvSpPr>
            <p:spPr>
              <a:xfrm>
                <a:off x="5881227" y="1442296"/>
                <a:ext cx="1670050" cy="26161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959F956-319F-AAC4-FEDA-F82B46A2E24B}"/>
                  </a:ext>
                </a:extLst>
              </p:cNvPr>
              <p:cNvSpPr/>
              <p:nvPr/>
            </p:nvSpPr>
            <p:spPr>
              <a:xfrm>
                <a:off x="4195675" y="-4372938"/>
                <a:ext cx="5044693" cy="6232229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9EC83595-9373-FD96-2F37-9DF231F1215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20277" y="-2464559"/>
                <a:ext cx="146483" cy="68262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CBC3C1A-DA04-DF59-4C4F-A3FACA77DB3B}"/>
                  </a:ext>
                </a:extLst>
              </p:cNvPr>
              <p:cNvSpPr txBox="1"/>
              <p:nvPr/>
            </p:nvSpPr>
            <p:spPr>
              <a:xfrm>
                <a:off x="36295" y="-2590310"/>
                <a:ext cx="59762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</a:rPr>
                  <a:t>pH probe</a:t>
                </a:r>
              </a:p>
            </p:txBody>
          </p: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9AE1EEB6-43EE-6D57-2B7C-4B772D888C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166760" y="-2353077"/>
                <a:ext cx="292966" cy="68262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047078A-9D89-FD88-49DA-5DD6FDB39635}"/>
                  </a:ext>
                </a:extLst>
              </p:cNvPr>
              <p:cNvSpPr txBox="1"/>
              <p:nvPr/>
            </p:nvSpPr>
            <p:spPr>
              <a:xfrm>
                <a:off x="36295" y="-2460799"/>
                <a:ext cx="72930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</a:rPr>
                  <a:t>temp. probe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F72A8501-0DDD-DE82-ED5E-0F2FFBB0223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-296850" y="-1847222"/>
                <a:ext cx="241266" cy="135312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9943206-6CD3-02B9-8673-6839C4898C4A}"/>
                  </a:ext>
                </a:extLst>
              </p:cNvPr>
              <p:cNvSpPr txBox="1"/>
              <p:nvPr/>
            </p:nvSpPr>
            <p:spPr>
              <a:xfrm>
                <a:off x="-661504" y="-2012075"/>
                <a:ext cx="72930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</a:rPr>
                  <a:t>water pump</a:t>
                </a: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897F7468-15BB-7069-362D-23840B17DD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92159" y="-2083754"/>
                <a:ext cx="304354" cy="26482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E8C41AD-BDA6-3674-4DB2-FE8418FD77B5}"/>
                  </a:ext>
                </a:extLst>
              </p:cNvPr>
              <p:cNvSpPr txBox="1"/>
              <p:nvPr/>
            </p:nvSpPr>
            <p:spPr>
              <a:xfrm>
                <a:off x="-153366" y="-2205204"/>
                <a:ext cx="72930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bg1"/>
                    </a:solidFill>
                  </a:rPr>
                  <a:t>CO</a:t>
                </a:r>
                <a:r>
                  <a:rPr lang="en-US" sz="800" baseline="-25000" dirty="0">
                    <a:solidFill>
                      <a:schemeClr val="bg1"/>
                    </a:solidFill>
                  </a:rPr>
                  <a:t>2</a:t>
                </a:r>
                <a:r>
                  <a:rPr lang="en-US" sz="800" dirty="0">
                    <a:solidFill>
                      <a:schemeClr val="bg1"/>
                    </a:solidFill>
                  </a:rPr>
                  <a:t> </a:t>
                </a:r>
                <a:r>
                  <a:rPr lang="en-US" sz="800" dirty="0" err="1">
                    <a:solidFill>
                      <a:schemeClr val="bg1"/>
                    </a:solidFill>
                  </a:rPr>
                  <a:t>airstone</a:t>
                </a:r>
                <a:endParaRPr lang="en-US" sz="8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CFDF5E2-2E03-0BD6-512C-A8F68C4EEE94}"/>
                  </a:ext>
                </a:extLst>
              </p:cNvPr>
              <p:cNvSpPr txBox="1"/>
              <p:nvPr/>
            </p:nvSpPr>
            <p:spPr>
              <a:xfrm>
                <a:off x="-83727" y="-1968359"/>
                <a:ext cx="72930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 err="1">
                    <a:solidFill>
                      <a:schemeClr val="bg1"/>
                    </a:solidFill>
                  </a:rPr>
                  <a:t>airstone</a:t>
                </a:r>
                <a:endParaRPr lang="en-US" sz="8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143843BC-181C-F027-181D-02EC973190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74101" y="-1829293"/>
                <a:ext cx="122536" cy="12988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" name="Picture 5" descr="A close-up of a machine&#10;&#10;Description automatically generated">
                <a:extLst>
                  <a:ext uri="{FF2B5EF4-FFF2-40B4-BE49-F238E27FC236}">
                    <a16:creationId xmlns:a16="http://schemas.microsoft.com/office/drawing/2014/main" id="{C9FE620C-FBC0-8B00-67C8-1CCFF67DF4B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4195" b="843"/>
              <a:stretch/>
            </p:blipFill>
            <p:spPr>
              <a:xfrm>
                <a:off x="-845491" y="3170300"/>
                <a:ext cx="4695105" cy="299181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5F2B0348-D7F8-6594-5F4F-3424BF5DF3F7}"/>
                  </a:ext>
                </a:extLst>
              </p:cNvPr>
              <p:cNvSpPr/>
              <p:nvPr/>
            </p:nvSpPr>
            <p:spPr>
              <a:xfrm>
                <a:off x="-1035438" y="2033120"/>
                <a:ext cx="10275806" cy="4280594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6A2DF44-6E0F-9100-88DD-233C875B8A15}"/>
                  </a:ext>
                </a:extLst>
              </p:cNvPr>
              <p:cNvSpPr txBox="1"/>
              <p:nvPr/>
            </p:nvSpPr>
            <p:spPr>
              <a:xfrm flipH="1">
                <a:off x="-863245" y="2146518"/>
                <a:ext cx="485651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Tropical Biosphere Research Center </a:t>
                </a:r>
                <a:r>
                  <a:rPr lang="en-US" sz="1400" dirty="0" err="1">
                    <a:latin typeface="Helvetica" panose="020B0604020202020204" pitchFamily="34" charset="0"/>
                    <a:cs typeface="Helvetica" panose="020B0604020202020204" pitchFamily="34" charset="0"/>
                  </a:rPr>
                  <a:t>Sesoko</a:t>
                </a:r>
                <a:r>
                  <a:rPr lang="en-US" sz="14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Station</a:t>
                </a:r>
              </a:p>
              <a:p>
                <a:pPr algn="ctr"/>
                <a:r>
                  <a:rPr lang="en-US" sz="14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Incubation Exp. (</a:t>
                </a:r>
                <a:r>
                  <a:rPr lang="en-US" sz="1400" i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 </a:t>
                </a:r>
                <a:r>
                  <a:rPr lang="en-US" sz="14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= 5)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138B5F0-0290-5F38-8404-C79DC22529E0}"/>
                  </a:ext>
                </a:extLst>
              </p:cNvPr>
              <p:cNvSpPr txBox="1"/>
              <p:nvPr/>
            </p:nvSpPr>
            <p:spPr>
              <a:xfrm>
                <a:off x="-914044" y="2590330"/>
                <a:ext cx="2321692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100" b="1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Present-day</a:t>
                </a:r>
              </a:p>
              <a:p>
                <a:pPr algn="ctr"/>
                <a:r>
                  <a:rPr lang="en-US" sz="11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(8.15 pH, ~436 </a:t>
                </a:r>
                <a:r>
                  <a:rPr lang="el-GR" sz="11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μ</a:t>
                </a:r>
                <a:r>
                  <a:rPr lang="en-US" sz="11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atm </a:t>
                </a:r>
                <a:r>
                  <a:rPr lang="en-US" sz="1100" i="1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p</a:t>
                </a:r>
                <a:r>
                  <a:rPr lang="en-US" sz="11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CO</a:t>
                </a:r>
                <a:r>
                  <a:rPr lang="en-US" sz="1100" baseline="-250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2</a:t>
                </a:r>
                <a:r>
                  <a:rPr lang="en-US" sz="11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)</a:t>
                </a:r>
                <a:endParaRPr lang="en-US" sz="1100" dirty="0">
                  <a:ln w="3175">
                    <a:noFill/>
                  </a:ln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1A61CBE9-D880-AB6A-34E7-A118815F23E2}"/>
                  </a:ext>
                </a:extLst>
              </p:cNvPr>
              <p:cNvSpPr txBox="1"/>
              <p:nvPr/>
            </p:nvSpPr>
            <p:spPr>
              <a:xfrm>
                <a:off x="1469155" y="2590330"/>
                <a:ext cx="2447868" cy="4308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100" b="1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Future OA</a:t>
                </a:r>
                <a:r>
                  <a:rPr lang="en-US" sz="11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</a:p>
              <a:p>
                <a:pPr algn="ctr"/>
                <a:r>
                  <a:rPr lang="en-US" sz="11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(7.93 pH, ~797 </a:t>
                </a:r>
                <a:r>
                  <a:rPr lang="el-GR" sz="11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μ</a:t>
                </a:r>
                <a:r>
                  <a:rPr lang="en-US" sz="11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atm </a:t>
                </a:r>
                <a:r>
                  <a:rPr lang="en-US" sz="1100" i="1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p</a:t>
                </a:r>
                <a:r>
                  <a:rPr lang="en-US" sz="11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CO</a:t>
                </a:r>
                <a:r>
                  <a:rPr lang="en-US" sz="1100" baseline="-250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2</a:t>
                </a:r>
                <a:r>
                  <a:rPr lang="en-US" sz="1100" dirty="0">
                    <a:ln w="3175">
                      <a:noFill/>
                    </a:ln>
                    <a:latin typeface="Helvetica" panose="020B0604020202020204" pitchFamily="34" charset="0"/>
                    <a:cs typeface="Helvetica" panose="020B0604020202020204" pitchFamily="34" charset="0"/>
                  </a:rPr>
                  <a:t>)</a:t>
                </a:r>
                <a:endParaRPr lang="en-US" sz="1100" dirty="0">
                  <a:ln w="3175">
                    <a:noFill/>
                  </a:ln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F2C65BF6-8584-2C6B-A4E0-B73B457CA992}"/>
                  </a:ext>
                </a:extLst>
              </p:cNvPr>
              <p:cNvSpPr/>
              <p:nvPr/>
            </p:nvSpPr>
            <p:spPr>
              <a:xfrm>
                <a:off x="1988820" y="4448387"/>
                <a:ext cx="1245586" cy="1237476"/>
              </a:xfrm>
              <a:custGeom>
                <a:avLst/>
                <a:gdLst>
                  <a:gd name="connsiteX0" fmla="*/ 0 w 1245586"/>
                  <a:gd name="connsiteY0" fmla="*/ 85513 h 1237476"/>
                  <a:gd name="connsiteX1" fmla="*/ 228600 w 1245586"/>
                  <a:gd name="connsiteY1" fmla="*/ 1144693 h 1237476"/>
                  <a:gd name="connsiteX2" fmla="*/ 335280 w 1245586"/>
                  <a:gd name="connsiteY2" fmla="*/ 1190413 h 1237476"/>
                  <a:gd name="connsiteX3" fmla="*/ 1165860 w 1245586"/>
                  <a:gd name="connsiteY3" fmla="*/ 1205653 h 1237476"/>
                  <a:gd name="connsiteX4" fmla="*/ 1165860 w 1245586"/>
                  <a:gd name="connsiteY4" fmla="*/ 1129453 h 1237476"/>
                  <a:gd name="connsiteX5" fmla="*/ 754380 w 1245586"/>
                  <a:gd name="connsiteY5" fmla="*/ 77893 h 1237476"/>
                  <a:gd name="connsiteX6" fmla="*/ 701040 w 1245586"/>
                  <a:gd name="connsiteY6" fmla="*/ 77893 h 1237476"/>
                  <a:gd name="connsiteX7" fmla="*/ 0 w 1245586"/>
                  <a:gd name="connsiteY7" fmla="*/ 85513 h 1237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45586" h="1237476">
                    <a:moveTo>
                      <a:pt x="0" y="85513"/>
                    </a:moveTo>
                    <a:cubicBezTo>
                      <a:pt x="86360" y="523028"/>
                      <a:pt x="172720" y="960543"/>
                      <a:pt x="228600" y="1144693"/>
                    </a:cubicBezTo>
                    <a:cubicBezTo>
                      <a:pt x="284480" y="1328843"/>
                      <a:pt x="179070" y="1180253"/>
                      <a:pt x="335280" y="1190413"/>
                    </a:cubicBezTo>
                    <a:cubicBezTo>
                      <a:pt x="491490" y="1200573"/>
                      <a:pt x="1027430" y="1215813"/>
                      <a:pt x="1165860" y="1205653"/>
                    </a:cubicBezTo>
                    <a:cubicBezTo>
                      <a:pt x="1304290" y="1195493"/>
                      <a:pt x="1234440" y="1317413"/>
                      <a:pt x="1165860" y="1129453"/>
                    </a:cubicBezTo>
                    <a:cubicBezTo>
                      <a:pt x="1097280" y="941493"/>
                      <a:pt x="831850" y="253153"/>
                      <a:pt x="754380" y="77893"/>
                    </a:cubicBezTo>
                    <a:cubicBezTo>
                      <a:pt x="676910" y="-97367"/>
                      <a:pt x="701040" y="77893"/>
                      <a:pt x="701040" y="77893"/>
                    </a:cubicBezTo>
                    <a:lnTo>
                      <a:pt x="0" y="85513"/>
                    </a:lnTo>
                    <a:close/>
                  </a:path>
                </a:pathLst>
              </a:custGeom>
              <a:noFill/>
              <a:ln w="28575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8754A592-B6F1-0E11-4191-3077C01263AD}"/>
                  </a:ext>
                </a:extLst>
              </p:cNvPr>
              <p:cNvCxnSpPr>
                <a:stCxn id="41" idx="2"/>
                <a:endCxn id="56" idx="0"/>
              </p:cNvCxnSpPr>
              <p:nvPr/>
            </p:nvCxnSpPr>
            <p:spPr>
              <a:xfrm>
                <a:off x="246802" y="3021217"/>
                <a:ext cx="1742018" cy="1512683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10041167-8FDD-566C-20F5-9C2E1A751635}"/>
                  </a:ext>
                </a:extLst>
              </p:cNvPr>
              <p:cNvSpPr/>
              <p:nvPr/>
            </p:nvSpPr>
            <p:spPr>
              <a:xfrm>
                <a:off x="1104500" y="4443719"/>
                <a:ext cx="967461" cy="1131551"/>
              </a:xfrm>
              <a:custGeom>
                <a:avLst/>
                <a:gdLst>
                  <a:gd name="connsiteX0" fmla="*/ 99460 w 967461"/>
                  <a:gd name="connsiteY0" fmla="*/ 82561 h 1131551"/>
                  <a:gd name="connsiteX1" fmla="*/ 68980 w 967461"/>
                  <a:gd name="connsiteY1" fmla="*/ 166381 h 1131551"/>
                  <a:gd name="connsiteX2" fmla="*/ 23260 w 967461"/>
                  <a:gd name="connsiteY2" fmla="*/ 1042681 h 1131551"/>
                  <a:gd name="connsiteX3" fmla="*/ 84220 w 967461"/>
                  <a:gd name="connsiteY3" fmla="*/ 1103641 h 1131551"/>
                  <a:gd name="connsiteX4" fmla="*/ 891940 w 967461"/>
                  <a:gd name="connsiteY4" fmla="*/ 1057921 h 1131551"/>
                  <a:gd name="connsiteX5" fmla="*/ 922420 w 967461"/>
                  <a:gd name="connsiteY5" fmla="*/ 958861 h 1131551"/>
                  <a:gd name="connsiteX6" fmla="*/ 800500 w 967461"/>
                  <a:gd name="connsiteY6" fmla="*/ 82561 h 1131551"/>
                  <a:gd name="connsiteX7" fmla="*/ 724300 w 967461"/>
                  <a:gd name="connsiteY7" fmla="*/ 36841 h 1131551"/>
                  <a:gd name="connsiteX8" fmla="*/ 99460 w 967461"/>
                  <a:gd name="connsiteY8" fmla="*/ 82561 h 1131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67461" h="1131551">
                    <a:moveTo>
                      <a:pt x="99460" y="82561"/>
                    </a:moveTo>
                    <a:cubicBezTo>
                      <a:pt x="-9760" y="104151"/>
                      <a:pt x="81680" y="6361"/>
                      <a:pt x="68980" y="166381"/>
                    </a:cubicBezTo>
                    <a:cubicBezTo>
                      <a:pt x="56280" y="326401"/>
                      <a:pt x="20720" y="886471"/>
                      <a:pt x="23260" y="1042681"/>
                    </a:cubicBezTo>
                    <a:cubicBezTo>
                      <a:pt x="25800" y="1198891"/>
                      <a:pt x="-60560" y="1101101"/>
                      <a:pt x="84220" y="1103641"/>
                    </a:cubicBezTo>
                    <a:cubicBezTo>
                      <a:pt x="229000" y="1106181"/>
                      <a:pt x="752240" y="1082051"/>
                      <a:pt x="891940" y="1057921"/>
                    </a:cubicBezTo>
                    <a:cubicBezTo>
                      <a:pt x="1031640" y="1033791"/>
                      <a:pt x="937660" y="1121421"/>
                      <a:pt x="922420" y="958861"/>
                    </a:cubicBezTo>
                    <a:cubicBezTo>
                      <a:pt x="907180" y="796301"/>
                      <a:pt x="833520" y="236231"/>
                      <a:pt x="800500" y="82561"/>
                    </a:cubicBezTo>
                    <a:cubicBezTo>
                      <a:pt x="767480" y="-71109"/>
                      <a:pt x="843680" y="36841"/>
                      <a:pt x="724300" y="36841"/>
                    </a:cubicBezTo>
                    <a:cubicBezTo>
                      <a:pt x="604920" y="36841"/>
                      <a:pt x="208680" y="60971"/>
                      <a:pt x="99460" y="82561"/>
                    </a:cubicBezTo>
                    <a:close/>
                  </a:path>
                </a:pathLst>
              </a:cu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5AC94621-C32A-7752-0E43-057B7A26F613}"/>
                  </a:ext>
                </a:extLst>
              </p:cNvPr>
              <p:cNvCxnSpPr>
                <a:cxnSpLocks/>
                <a:stCxn id="42" idx="2"/>
                <a:endCxn id="64" idx="0"/>
              </p:cNvCxnSpPr>
              <p:nvPr/>
            </p:nvCxnSpPr>
            <p:spPr>
              <a:xfrm flipH="1">
                <a:off x="1203960" y="3021217"/>
                <a:ext cx="1489129" cy="1505063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1829C69C-3EB7-59C5-F422-597212F66E96}"/>
                  </a:ext>
                </a:extLst>
              </p:cNvPr>
              <p:cNvGrpSpPr/>
              <p:nvPr/>
            </p:nvGrpSpPr>
            <p:grpSpPr>
              <a:xfrm>
                <a:off x="5484876" y="2385385"/>
                <a:ext cx="2447868" cy="261610"/>
                <a:chOff x="9613128" y="3249805"/>
                <a:chExt cx="2447868" cy="261610"/>
              </a:xfrm>
            </p:grpSpPr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D4908BC1-BE77-48EC-C6D9-E8238FDCCCF6}"/>
                    </a:ext>
                  </a:extLst>
                </p:cNvPr>
                <p:cNvSpPr txBox="1"/>
                <p:nvPr/>
              </p:nvSpPr>
              <p:spPr>
                <a:xfrm>
                  <a:off x="9613128" y="3249805"/>
                  <a:ext cx="2447868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100" i="1" dirty="0">
                      <a:ln w="3175">
                        <a:noFill/>
                      </a:ln>
                      <a:latin typeface="Helvetica" panose="020B0604020202020204" pitchFamily="34" charset="0"/>
                      <a:cs typeface="Helvetica" panose="020B0604020202020204" pitchFamily="34" charset="0"/>
                    </a:rPr>
                    <a:t>Acropora </a:t>
                  </a:r>
                  <a:r>
                    <a:rPr lang="en-US" sz="1100" i="1" dirty="0" err="1">
                      <a:ln w="3175">
                        <a:noFill/>
                      </a:ln>
                      <a:latin typeface="Helvetica" panose="020B0604020202020204" pitchFamily="34" charset="0"/>
                      <a:cs typeface="Helvetica" panose="020B0604020202020204" pitchFamily="34" charset="0"/>
                    </a:rPr>
                    <a:t>hyacinthus</a:t>
                  </a:r>
                  <a:endParaRPr lang="en-US" sz="1100" i="1" dirty="0">
                    <a:ln w="3175">
                      <a:noFill/>
                    </a:ln>
                  </a:endParaRPr>
                </a:p>
              </p:txBody>
            </p:sp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70846B1B-A7E2-D5C1-D80B-A0F80C53FD9F}"/>
                    </a:ext>
                  </a:extLst>
                </p:cNvPr>
                <p:cNvSpPr/>
                <p:nvPr/>
              </p:nvSpPr>
              <p:spPr>
                <a:xfrm>
                  <a:off x="10002037" y="3249805"/>
                  <a:ext cx="1670050" cy="261610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F6A2B597-5FCA-75BC-B6D8-EA0C10A4C2BA}"/>
                  </a:ext>
                </a:extLst>
              </p:cNvPr>
              <p:cNvGrpSpPr/>
              <p:nvPr/>
            </p:nvGrpSpPr>
            <p:grpSpPr>
              <a:xfrm>
                <a:off x="5484876" y="5900509"/>
                <a:ext cx="2447868" cy="261610"/>
                <a:chOff x="10098066" y="4431568"/>
                <a:chExt cx="2447868" cy="261610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87DA5CB9-4E0E-2F0B-BFCD-BCB3F0609F70}"/>
                    </a:ext>
                  </a:extLst>
                </p:cNvPr>
                <p:cNvSpPr txBox="1"/>
                <p:nvPr/>
              </p:nvSpPr>
              <p:spPr>
                <a:xfrm>
                  <a:off x="10098066" y="4431568"/>
                  <a:ext cx="2447868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100" i="1" dirty="0">
                      <a:ln w="3175">
                        <a:noFill/>
                      </a:ln>
                      <a:latin typeface="Helvetica" panose="020B0604020202020204" pitchFamily="34" charset="0"/>
                      <a:cs typeface="Helvetica" panose="020B0604020202020204" pitchFamily="34" charset="0"/>
                    </a:rPr>
                    <a:t>Porites cylindrica</a:t>
                  </a:r>
                  <a:endParaRPr lang="en-US" sz="1100" i="1" dirty="0">
                    <a:ln w="3175">
                      <a:noFill/>
                    </a:ln>
                  </a:endParaRPr>
                </a:p>
              </p:txBody>
            </p:sp>
            <p:sp>
              <p:nvSpPr>
                <p:cNvPr id="78" name="Oval 77">
                  <a:extLst>
                    <a:ext uri="{FF2B5EF4-FFF2-40B4-BE49-F238E27FC236}">
                      <a16:creationId xmlns:a16="http://schemas.microsoft.com/office/drawing/2014/main" id="{1FE9FFB8-9324-C340-E6F0-4CCB75854766}"/>
                    </a:ext>
                  </a:extLst>
                </p:cNvPr>
                <p:cNvSpPr/>
                <p:nvPr/>
              </p:nvSpPr>
              <p:spPr>
                <a:xfrm>
                  <a:off x="10486975" y="4431568"/>
                  <a:ext cx="1670050" cy="261610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2" name="Straight Arrow Connector 91">
                <a:extLst>
                  <a:ext uri="{FF2B5EF4-FFF2-40B4-BE49-F238E27FC236}">
                    <a16:creationId xmlns:a16="http://schemas.microsoft.com/office/drawing/2014/main" id="{4D54CD61-F27D-96D3-4246-F3B58A671C7F}"/>
                  </a:ext>
                </a:extLst>
              </p:cNvPr>
              <p:cNvCxnSpPr>
                <a:cxnSpLocks/>
                <a:stCxn id="72" idx="4"/>
              </p:cNvCxnSpPr>
              <p:nvPr/>
            </p:nvCxnSpPr>
            <p:spPr>
              <a:xfrm flipH="1">
                <a:off x="6031008" y="2646995"/>
                <a:ext cx="677802" cy="498595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Arrow Connector 95">
                <a:extLst>
                  <a:ext uri="{FF2B5EF4-FFF2-40B4-BE49-F238E27FC236}">
                    <a16:creationId xmlns:a16="http://schemas.microsoft.com/office/drawing/2014/main" id="{44182205-0589-8CC6-A734-BAD3243FCD6D}"/>
                  </a:ext>
                </a:extLst>
              </p:cNvPr>
              <p:cNvCxnSpPr>
                <a:cxnSpLocks/>
                <a:stCxn id="72" idx="4"/>
              </p:cNvCxnSpPr>
              <p:nvPr/>
            </p:nvCxnSpPr>
            <p:spPr>
              <a:xfrm>
                <a:off x="6708810" y="2646995"/>
                <a:ext cx="791898" cy="760205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Arrow Connector 99">
                <a:extLst>
                  <a:ext uri="{FF2B5EF4-FFF2-40B4-BE49-F238E27FC236}">
                    <a16:creationId xmlns:a16="http://schemas.microsoft.com/office/drawing/2014/main" id="{706DF0E3-B343-4DC6-51CE-7523139823FC}"/>
                  </a:ext>
                </a:extLst>
              </p:cNvPr>
              <p:cNvCxnSpPr>
                <a:cxnSpLocks/>
                <a:stCxn id="78" idx="0"/>
              </p:cNvCxnSpPr>
              <p:nvPr/>
            </p:nvCxnSpPr>
            <p:spPr>
              <a:xfrm flipV="1">
                <a:off x="6708810" y="5395904"/>
                <a:ext cx="675831" cy="504605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Arrow Connector 106">
                <a:extLst>
                  <a:ext uri="{FF2B5EF4-FFF2-40B4-BE49-F238E27FC236}">
                    <a16:creationId xmlns:a16="http://schemas.microsoft.com/office/drawing/2014/main" id="{EA61FEA1-3594-86FA-CEF7-D93709CC4D6F}"/>
                  </a:ext>
                </a:extLst>
              </p:cNvPr>
              <p:cNvCxnSpPr>
                <a:cxnSpLocks/>
                <a:stCxn id="78" idx="0"/>
              </p:cNvCxnSpPr>
              <p:nvPr/>
            </p:nvCxnSpPr>
            <p:spPr>
              <a:xfrm flipH="1" flipV="1">
                <a:off x="5513924" y="5395904"/>
                <a:ext cx="1194886" cy="504605"/>
              </a:xfrm>
              <a:prstGeom prst="straightConnector1">
                <a:avLst/>
              </a:prstGeom>
              <a:ln w="190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8C64B45E-9711-A371-E795-C791DC7FC4FD}"/>
                  </a:ext>
                </a:extLst>
              </p:cNvPr>
              <p:cNvSpPr txBox="1"/>
              <p:nvPr/>
            </p:nvSpPr>
            <p:spPr>
              <a:xfrm>
                <a:off x="-1045788" y="2047146"/>
                <a:ext cx="87902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i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</a:t>
                </a:r>
                <a:endParaRPr 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3434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roup 147">
            <a:extLst>
              <a:ext uri="{FF2B5EF4-FFF2-40B4-BE49-F238E27FC236}">
                <a16:creationId xmlns:a16="http://schemas.microsoft.com/office/drawing/2014/main" id="{C5EFE64A-AE70-C81E-A0BA-DC710D15F91B}"/>
              </a:ext>
            </a:extLst>
          </p:cNvPr>
          <p:cNvGrpSpPr/>
          <p:nvPr/>
        </p:nvGrpSpPr>
        <p:grpSpPr>
          <a:xfrm>
            <a:off x="163917" y="3964389"/>
            <a:ext cx="944462" cy="578801"/>
            <a:chOff x="163917" y="3772937"/>
            <a:chExt cx="944462" cy="578801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E324E69B-E6CA-F3E2-B20C-FE4A99B2DD0D}"/>
                </a:ext>
              </a:extLst>
            </p:cNvPr>
            <p:cNvGrpSpPr/>
            <p:nvPr/>
          </p:nvGrpSpPr>
          <p:grpSpPr>
            <a:xfrm>
              <a:off x="163917" y="3772937"/>
              <a:ext cx="944462" cy="368882"/>
              <a:chOff x="175291" y="4194305"/>
              <a:chExt cx="944462" cy="368882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75FF97DE-D91C-3D6A-D943-4E4A29734B5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7982" y="4285132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36102471-D925-ADFF-675F-C351DFC4C0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5291" y="4194305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30194F08-FDC8-89A6-AEA5-A074A83C9E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91" y="4480051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13609CA6-127E-7B27-DF96-77EE9EBDB6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030" y="4197774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3C6F7174-827D-1C02-6040-6F1F17174A85}"/>
                </a:ext>
              </a:extLst>
            </p:cNvPr>
            <p:cNvGrpSpPr/>
            <p:nvPr/>
          </p:nvGrpSpPr>
          <p:grpSpPr>
            <a:xfrm>
              <a:off x="163917" y="3982856"/>
              <a:ext cx="944462" cy="368882"/>
              <a:chOff x="175291" y="4194305"/>
              <a:chExt cx="944462" cy="368882"/>
            </a:xfrm>
          </p:grpSpPr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2EE57EBA-6450-4E03-1D3A-6D84D92D7E4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7982" y="4285132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B3429AD5-BA7E-B852-4DCF-309AE6DAB00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5291" y="4194305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5FED7D12-D8C0-AA72-2158-C8CF17D653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91" y="4480051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5B2B5DAC-5523-2E56-FF94-B951D986E8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030" y="4197774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F18E9ED1-A2C4-E20D-A135-10782480123E}"/>
                </a:ext>
              </a:extLst>
            </p:cNvPr>
            <p:cNvGrpSpPr/>
            <p:nvPr/>
          </p:nvGrpSpPr>
          <p:grpSpPr>
            <a:xfrm>
              <a:off x="163917" y="3877897"/>
              <a:ext cx="944462" cy="368882"/>
              <a:chOff x="175291" y="4194305"/>
              <a:chExt cx="944462" cy="368882"/>
            </a:xfrm>
          </p:grpSpPr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A617FC14-2BDA-45C7-EB30-2CE5AE8E97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7982" y="4285132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85B58EA1-54CB-155D-17CB-5FA16B51CDA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5291" y="4194305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F2DC5DBC-0F5C-27E3-EF51-88F1066651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91" y="4480051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78667363-C379-257A-ED67-60A93FDB03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030" y="4197774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D16BD332-AA2C-41E9-3D93-330F07786BA2}"/>
                </a:ext>
              </a:extLst>
            </p:cNvPr>
            <p:cNvGrpSpPr/>
            <p:nvPr/>
          </p:nvGrpSpPr>
          <p:grpSpPr>
            <a:xfrm>
              <a:off x="163917" y="3825417"/>
              <a:ext cx="944462" cy="368882"/>
              <a:chOff x="175291" y="4194305"/>
              <a:chExt cx="944462" cy="368882"/>
            </a:xfrm>
          </p:grpSpPr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BB8155CE-20AD-1098-3669-56A45C75658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7982" y="4285132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1BE73C04-DB93-91CD-8274-F66F777C73B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5291" y="4194305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100D2CA3-3CC4-0510-9D71-9394C56FE4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91" y="4480051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F8CF72A7-D9DE-DDB1-14C1-358759713B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030" y="4197774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1EAC1765-29DF-795A-6BF2-6062C24E95F6}"/>
                </a:ext>
              </a:extLst>
            </p:cNvPr>
            <p:cNvGrpSpPr/>
            <p:nvPr/>
          </p:nvGrpSpPr>
          <p:grpSpPr>
            <a:xfrm>
              <a:off x="163917" y="3930377"/>
              <a:ext cx="944462" cy="368882"/>
              <a:chOff x="175291" y="4194305"/>
              <a:chExt cx="944462" cy="368882"/>
            </a:xfrm>
          </p:grpSpPr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0CDAF0A3-E10D-307F-11C9-2056DAFCC7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7982" y="4285132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FE6F3F91-BA99-F850-E79E-2D0D455092E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5291" y="4194305"/>
                <a:ext cx="581771" cy="278055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D8D5D3D4-0189-78EC-F241-59BD2F9594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5291" y="4480051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82AB529D-7440-CB5A-E81D-DBC8687427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030" y="4197774"/>
                <a:ext cx="348329" cy="83136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Picture 3" descr="A close-up of a laboratory equipment&#10;&#10;Description automatically generated with low confidence">
            <a:extLst>
              <a:ext uri="{FF2B5EF4-FFF2-40B4-BE49-F238E27FC236}">
                <a16:creationId xmlns:a16="http://schemas.microsoft.com/office/drawing/2014/main" id="{101C3C49-9156-4759-DA69-90EA84F5D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46" y="4715532"/>
            <a:ext cx="5774328" cy="4330746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42E8FAAB-B8F7-57A3-12BE-E14F10D5909A}"/>
              </a:ext>
            </a:extLst>
          </p:cNvPr>
          <p:cNvGrpSpPr/>
          <p:nvPr/>
        </p:nvGrpSpPr>
        <p:grpSpPr>
          <a:xfrm>
            <a:off x="2242333" y="2563506"/>
            <a:ext cx="2595394" cy="1588580"/>
            <a:chOff x="2242333" y="2563506"/>
            <a:chExt cx="2595394" cy="158858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3E435E2-C9D3-AFB0-0966-4B627DE322E9}"/>
                </a:ext>
              </a:extLst>
            </p:cNvPr>
            <p:cNvCxnSpPr>
              <a:cxnSpLocks/>
            </p:cNvCxnSpPr>
            <p:nvPr/>
          </p:nvCxnSpPr>
          <p:spPr>
            <a:xfrm>
              <a:off x="2251478" y="2813367"/>
              <a:ext cx="2084587" cy="49753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CF6037D-FE8B-2B0B-B910-7465653A44CB}"/>
                </a:ext>
              </a:extLst>
            </p:cNvPr>
            <p:cNvCxnSpPr>
              <a:cxnSpLocks/>
            </p:cNvCxnSpPr>
            <p:nvPr/>
          </p:nvCxnSpPr>
          <p:spPr>
            <a:xfrm>
              <a:off x="2745919" y="2564114"/>
              <a:ext cx="2084587" cy="49753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FCE63CC-940C-8E4E-6A56-A5A2A9ABF1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36063" y="3071166"/>
              <a:ext cx="494442" cy="23631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751D11F-D8EF-AB7E-6DAA-DB4FCD606F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2333" y="2563506"/>
              <a:ext cx="514364" cy="24583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5D93A37-DEDE-5229-7572-D1434859145B}"/>
                </a:ext>
              </a:extLst>
            </p:cNvPr>
            <p:cNvCxnSpPr>
              <a:cxnSpLocks/>
            </p:cNvCxnSpPr>
            <p:nvPr/>
          </p:nvCxnSpPr>
          <p:spPr>
            <a:xfrm>
              <a:off x="4336063" y="3307482"/>
              <a:ext cx="0" cy="83357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D961E73-8A2C-CABC-2829-53E87633BDA6}"/>
                </a:ext>
              </a:extLst>
            </p:cNvPr>
            <p:cNvCxnSpPr>
              <a:cxnSpLocks/>
            </p:cNvCxnSpPr>
            <p:nvPr/>
          </p:nvCxnSpPr>
          <p:spPr>
            <a:xfrm>
              <a:off x="4830506" y="3061644"/>
              <a:ext cx="0" cy="83357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6F8A462-4CE1-FB7F-CB18-ACB3D587F0C0}"/>
                </a:ext>
              </a:extLst>
            </p:cNvPr>
            <p:cNvCxnSpPr>
              <a:cxnSpLocks/>
            </p:cNvCxnSpPr>
            <p:nvPr/>
          </p:nvCxnSpPr>
          <p:spPr>
            <a:xfrm>
              <a:off x="2251478" y="2793403"/>
              <a:ext cx="0" cy="858971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9599784-400E-D673-31C0-2531B1FED906}"/>
                </a:ext>
              </a:extLst>
            </p:cNvPr>
            <p:cNvCxnSpPr>
              <a:cxnSpLocks/>
            </p:cNvCxnSpPr>
            <p:nvPr/>
          </p:nvCxnSpPr>
          <p:spPr>
            <a:xfrm>
              <a:off x="2242333" y="3652374"/>
              <a:ext cx="2093730" cy="499712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3C46A35-5CF7-CE7B-487D-709AADD92F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26038" y="3901420"/>
              <a:ext cx="511689" cy="24456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E928F33-EE55-5FA9-CC8D-743D779C9CB0}"/>
              </a:ext>
            </a:extLst>
          </p:cNvPr>
          <p:cNvGrpSpPr/>
          <p:nvPr/>
        </p:nvGrpSpPr>
        <p:grpSpPr>
          <a:xfrm>
            <a:off x="1139189" y="2184800"/>
            <a:ext cx="4843600" cy="2405216"/>
            <a:chOff x="1139189" y="2184800"/>
            <a:chExt cx="4843600" cy="240521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0C191C-F8C5-F027-1DEF-C65CD2271890}"/>
                </a:ext>
              </a:extLst>
            </p:cNvPr>
            <p:cNvCxnSpPr/>
            <p:nvPr/>
          </p:nvCxnSpPr>
          <p:spPr>
            <a:xfrm>
              <a:off x="1139189" y="2960361"/>
              <a:ext cx="3229067" cy="7706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0D77D71-9474-9325-ECED-2ADF3DB5540D}"/>
                </a:ext>
              </a:extLst>
            </p:cNvPr>
            <p:cNvCxnSpPr/>
            <p:nvPr/>
          </p:nvCxnSpPr>
          <p:spPr>
            <a:xfrm>
              <a:off x="2753722" y="2185776"/>
              <a:ext cx="3229067" cy="7706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DA9BD4A-18E9-4010-3931-966A80D160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9189" y="2184800"/>
              <a:ext cx="1614533" cy="7716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58BAD39-D10C-C11A-10EA-0D3B30B3E1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8256" y="2959874"/>
              <a:ext cx="1614533" cy="7716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3DB5A18-A86F-011B-A7D4-55C20B1DCEC9}"/>
                </a:ext>
              </a:extLst>
            </p:cNvPr>
            <p:cNvCxnSpPr>
              <a:cxnSpLocks/>
            </p:cNvCxnSpPr>
            <p:nvPr/>
          </p:nvCxnSpPr>
          <p:spPr>
            <a:xfrm>
              <a:off x="1139189" y="2959874"/>
              <a:ext cx="0" cy="858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122C19C-33A2-D9BD-3EEB-93EA371AAB9D}"/>
                </a:ext>
              </a:extLst>
            </p:cNvPr>
            <p:cNvCxnSpPr>
              <a:cxnSpLocks/>
            </p:cNvCxnSpPr>
            <p:nvPr/>
          </p:nvCxnSpPr>
          <p:spPr>
            <a:xfrm>
              <a:off x="4368256" y="3731045"/>
              <a:ext cx="0" cy="858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F974B3D-17CC-54B0-B049-4266968EF60C}"/>
                </a:ext>
              </a:extLst>
            </p:cNvPr>
            <p:cNvCxnSpPr>
              <a:cxnSpLocks/>
            </p:cNvCxnSpPr>
            <p:nvPr/>
          </p:nvCxnSpPr>
          <p:spPr>
            <a:xfrm>
              <a:off x="5973312" y="2949839"/>
              <a:ext cx="0" cy="8589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08A7E7D-4E7D-D046-A47D-843DFC282EE1}"/>
                </a:ext>
              </a:extLst>
            </p:cNvPr>
            <p:cNvCxnSpPr/>
            <p:nvPr/>
          </p:nvCxnSpPr>
          <p:spPr>
            <a:xfrm>
              <a:off x="1139189" y="3804700"/>
              <a:ext cx="3229067" cy="7706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D8E2A8A-76B2-278B-B02C-02C6BF37C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64910" y="3809442"/>
              <a:ext cx="1614533" cy="7716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6C0BB72-0C10-425B-F6E9-FFE8DE9B923A}"/>
              </a:ext>
            </a:extLst>
          </p:cNvPr>
          <p:cNvCxnSpPr>
            <a:cxnSpLocks/>
          </p:cNvCxnSpPr>
          <p:nvPr/>
        </p:nvCxnSpPr>
        <p:spPr>
          <a:xfrm>
            <a:off x="741457" y="3345469"/>
            <a:ext cx="0" cy="85897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3AB4F72-87D1-2C82-D187-ACD6B2AB28A7}"/>
              </a:ext>
            </a:extLst>
          </p:cNvPr>
          <p:cNvCxnSpPr>
            <a:cxnSpLocks/>
          </p:cNvCxnSpPr>
          <p:nvPr/>
        </p:nvCxnSpPr>
        <p:spPr>
          <a:xfrm flipH="1">
            <a:off x="175292" y="3342826"/>
            <a:ext cx="581771" cy="27805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F28226E-6E1B-F75F-29D7-20F9FDC05DB8}"/>
              </a:ext>
            </a:extLst>
          </p:cNvPr>
          <p:cNvCxnSpPr>
            <a:cxnSpLocks/>
          </p:cNvCxnSpPr>
          <p:nvPr/>
        </p:nvCxnSpPr>
        <p:spPr>
          <a:xfrm>
            <a:off x="178278" y="3607291"/>
            <a:ext cx="0" cy="85897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271F523-81FD-6DF5-3EEE-AFA894248E25}"/>
              </a:ext>
            </a:extLst>
          </p:cNvPr>
          <p:cNvCxnSpPr>
            <a:cxnSpLocks/>
          </p:cNvCxnSpPr>
          <p:nvPr/>
        </p:nvCxnSpPr>
        <p:spPr>
          <a:xfrm>
            <a:off x="1112932" y="3432998"/>
            <a:ext cx="0" cy="85897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E53F035-5ED8-C7F8-1171-6187DEF9750B}"/>
              </a:ext>
            </a:extLst>
          </p:cNvPr>
          <p:cNvCxnSpPr>
            <a:cxnSpLocks/>
          </p:cNvCxnSpPr>
          <p:nvPr/>
        </p:nvCxnSpPr>
        <p:spPr>
          <a:xfrm flipH="1">
            <a:off x="537982" y="3430184"/>
            <a:ext cx="581771" cy="27805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6947542A-7C3D-DB59-73E9-9B4721E67C41}"/>
              </a:ext>
            </a:extLst>
          </p:cNvPr>
          <p:cNvCxnSpPr>
            <a:cxnSpLocks/>
          </p:cNvCxnSpPr>
          <p:nvPr/>
        </p:nvCxnSpPr>
        <p:spPr>
          <a:xfrm>
            <a:off x="537982" y="3716413"/>
            <a:ext cx="0" cy="85897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5CD6A0D-FA7C-8E00-236F-9C039ACB7EC7}"/>
              </a:ext>
            </a:extLst>
          </p:cNvPr>
          <p:cNvCxnSpPr>
            <a:cxnSpLocks/>
          </p:cNvCxnSpPr>
          <p:nvPr/>
        </p:nvCxnSpPr>
        <p:spPr>
          <a:xfrm>
            <a:off x="749109" y="3349862"/>
            <a:ext cx="348329" cy="8313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62EB63D-8A1A-2BF8-444F-3B572A595C3D}"/>
              </a:ext>
            </a:extLst>
          </p:cNvPr>
          <p:cNvCxnSpPr>
            <a:cxnSpLocks/>
          </p:cNvCxnSpPr>
          <p:nvPr/>
        </p:nvCxnSpPr>
        <p:spPr>
          <a:xfrm>
            <a:off x="192640" y="3622749"/>
            <a:ext cx="348329" cy="8313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377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0974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4562</TotalTime>
  <Words>277</Words>
  <Application>Microsoft Office PowerPoint</Application>
  <PresentationFormat>A4 Paper (210x297 mm)</PresentationFormat>
  <Paragraphs>82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 (Body)</vt:lpstr>
      <vt:lpstr>Helvetica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Joshua Heitzman</dc:creator>
  <cp:lastModifiedBy>Joshua Heitzman</cp:lastModifiedBy>
  <cp:revision>110</cp:revision>
  <dcterms:created xsi:type="dcterms:W3CDTF">2023-05-26T01:31:15Z</dcterms:created>
  <dcterms:modified xsi:type="dcterms:W3CDTF">2023-08-09T07:54:34Z</dcterms:modified>
</cp:coreProperties>
</file>

<file path=docProps/thumbnail.jpeg>
</file>